
<file path=[Content_Types].xml><?xml version="1.0" encoding="utf-8"?>
<Types xmlns="http://schemas.openxmlformats.org/package/2006/content-types">
  <Default ContentType="application/x-fontdata" Extension="fntdata"/>
  <Default ContentType="image/jpeg" Extension="jpeg"/>
  <Default ContentType="video/mp4" Extension="mp4"/>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slide+xml" PartName="/ppt/slides/slide30.xml"/>
  <Override ContentType="application/vnd.openxmlformats-officedocument.presentationml.slide+xml" PartName="/ppt/slides/slide31.xml"/>
  <Override ContentType="application/vnd.openxmlformats-officedocument.presentationml.slide+xml" PartName="/ppt/slides/slide32.xml"/>
  <Override ContentType="application/vnd.openxmlformats-officedocument.presentationml.slide+xml" PartName="/ppt/slides/slide33.xml"/>
  <Override ContentType="application/vnd.openxmlformats-officedocument.presentationml.slide+xml" PartName="/ppt/slides/slide34.xml"/>
  <Override ContentType="application/vnd.openxmlformats-officedocument.presentationml.slide+xml" PartName="/ppt/slides/slide35.xml"/>
  <Override ContentType="application/vnd.openxmlformats-officedocument.presentationml.slide+xml" PartName="/ppt/slides/slide36.xml"/>
  <Override ContentType="application/vnd.openxmlformats-officedocument.presentationml.slide+xml" PartName="/ppt/slides/slide37.xml"/>
  <Override ContentType="application/vnd.openxmlformats-officedocument.presentationml.slide+xml" PartName="/ppt/slides/slide38.xml"/>
  <Override ContentType="application/vnd.openxmlformats-officedocument.presentationml.slide+xml" PartName="/ppt/slides/slide39.xml"/>
  <Override ContentType="application/vnd.openxmlformats-officedocument.presentationml.slide+xml" PartName="/ppt/slides/slide40.xml"/>
  <Override ContentType="application/vnd.openxmlformats-officedocument.presentationml.slide+xml" PartName="/ppt/slides/slide41.xml"/>
  <Override ContentType="application/vnd.openxmlformats-officedocument.presentationml.slide+xml" PartName="/ppt/slides/slide4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Lst>
  <p:sldSz cx="9880600" cy="6858000"/>
  <p:notesSz cx="6858000" cy="9144000"/>
  <p:embeddedFontLst>
    <p:embeddedFont>
      <p:font typeface="Arial MT Pro Bold" charset="1" panose="020B0802020202020204"/>
      <p:regular r:id="rId48"/>
    </p:embeddedFont>
    <p:embeddedFont>
      <p:font typeface="Arial MT Pro Italics" charset="1" panose="020B0502020202090204"/>
      <p:regular r:id="rId49"/>
    </p:embeddedFont>
    <p:embeddedFont>
      <p:font typeface="Arial MT Pro" charset="1" panose="020B0502020202020204"/>
      <p:regular r:id="rId50"/>
    </p:embeddedFont>
    <p:embeddedFont>
      <p:font typeface="Poppins" charset="1" panose="00000500000000000000"/>
      <p:regular r:id="rId51"/>
    </p:embeddedFont>
    <p:embeddedFont>
      <p:font typeface="Canva Sans Bold" charset="1" panose="020B0803030501040103"/>
      <p:regular r:id="rId52"/>
    </p:embeddedFont>
    <p:embeddedFont>
      <p:font typeface="Poppins Bold" charset="1" panose="00000800000000000000"/>
      <p:regular r:id="rId5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slides/slide24.xml" Type="http://schemas.openxmlformats.org/officeDocument/2006/relationships/slide"/><Relationship Id="rId3" Target="viewProps.xml" Type="http://schemas.openxmlformats.org/officeDocument/2006/relationships/viewProps"/><Relationship Id="rId30" Target="slides/slide25.xml" Type="http://schemas.openxmlformats.org/officeDocument/2006/relationships/slide"/><Relationship Id="rId31" Target="slides/slide26.xml" Type="http://schemas.openxmlformats.org/officeDocument/2006/relationships/slide"/><Relationship Id="rId32" Target="slides/slide27.xml" Type="http://schemas.openxmlformats.org/officeDocument/2006/relationships/slide"/><Relationship Id="rId33" Target="slides/slide28.xml" Type="http://schemas.openxmlformats.org/officeDocument/2006/relationships/slide"/><Relationship Id="rId34" Target="slides/slide29.xml" Type="http://schemas.openxmlformats.org/officeDocument/2006/relationships/slide"/><Relationship Id="rId35" Target="slides/slide30.xml" Type="http://schemas.openxmlformats.org/officeDocument/2006/relationships/slide"/><Relationship Id="rId36" Target="slides/slide31.xml" Type="http://schemas.openxmlformats.org/officeDocument/2006/relationships/slide"/><Relationship Id="rId37" Target="slides/slide32.xml" Type="http://schemas.openxmlformats.org/officeDocument/2006/relationships/slide"/><Relationship Id="rId38" Target="slides/slide33.xml" Type="http://schemas.openxmlformats.org/officeDocument/2006/relationships/slide"/><Relationship Id="rId39" Target="slides/slide34.xml" Type="http://schemas.openxmlformats.org/officeDocument/2006/relationships/slide"/><Relationship Id="rId4" Target="theme/theme1.xml" Type="http://schemas.openxmlformats.org/officeDocument/2006/relationships/theme"/><Relationship Id="rId40" Target="slides/slide35.xml" Type="http://schemas.openxmlformats.org/officeDocument/2006/relationships/slide"/><Relationship Id="rId41" Target="slides/slide36.xml" Type="http://schemas.openxmlformats.org/officeDocument/2006/relationships/slide"/><Relationship Id="rId42" Target="slides/slide37.xml" Type="http://schemas.openxmlformats.org/officeDocument/2006/relationships/slide"/><Relationship Id="rId43" Target="slides/slide38.xml" Type="http://schemas.openxmlformats.org/officeDocument/2006/relationships/slide"/><Relationship Id="rId44" Target="slides/slide39.xml" Type="http://schemas.openxmlformats.org/officeDocument/2006/relationships/slide"/><Relationship Id="rId45" Target="slides/slide40.xml" Type="http://schemas.openxmlformats.org/officeDocument/2006/relationships/slide"/><Relationship Id="rId46" Target="slides/slide41.xml" Type="http://schemas.openxmlformats.org/officeDocument/2006/relationships/slide"/><Relationship Id="rId47" Target="slides/slide42.xml" Type="http://schemas.openxmlformats.org/officeDocument/2006/relationships/slide"/><Relationship Id="rId48" Target="fonts/font48.fntdata" Type="http://schemas.openxmlformats.org/officeDocument/2006/relationships/font"/><Relationship Id="rId49" Target="fonts/font49.fntdata" Type="http://schemas.openxmlformats.org/officeDocument/2006/relationships/font"/><Relationship Id="rId5" Target="tableStyles.xml" Type="http://schemas.openxmlformats.org/officeDocument/2006/relationships/tableStyles"/><Relationship Id="rId50" Target="fonts/font50.fntdata" Type="http://schemas.openxmlformats.org/officeDocument/2006/relationships/font"/><Relationship Id="rId51" Target="fonts/font51.fntdata" Type="http://schemas.openxmlformats.org/officeDocument/2006/relationships/font"/><Relationship Id="rId52" Target="fonts/font52.fntdata" Type="http://schemas.openxmlformats.org/officeDocument/2006/relationships/font"/><Relationship Id="rId53" Target="fonts/font53.fntdata" Type="http://schemas.openxmlformats.org/officeDocument/2006/relationships/font"/><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VAG56YLjhdM.mp4>
</file>

<file path=ppt/media/VAG56cxD4FM.mp4>
</file>

<file path=ppt/media/image1.png>
</file>

<file path=ppt/media/image10.jpeg>
</file>

<file path=ppt/media/image11.jpe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svg>
</file>

<file path=ppt/media/image30.jpeg>
</file>

<file path=ppt/media/image31.jpeg>
</file>

<file path=ppt/media/image32.jpeg>
</file>

<file path=ppt/media/image33.jpeg>
</file>

<file path=ppt/media/image34.jpeg>
</file>

<file path=ppt/media/image35.jpeg>
</file>

<file path=ppt/media/image36.jpeg>
</file>

<file path=ppt/media/image37.jpeg>
</file>

<file path=ppt/media/image38.png>
</file>

<file path=ppt/media/image39.png>
</file>

<file path=ppt/media/image4.png>
</file>

<file path=ppt/media/image40.png>
</file>

<file path=ppt/media/image41.png>
</file>

<file path=ppt/media/image42.png>
</file>

<file path=ppt/media/image43.png>
</file>

<file path=ppt/media/image44.svg>
</file>

<file path=ppt/media/image45.png>
</file>

<file path=ppt/media/image46.svg>
</file>

<file path=ppt/media/image47.png>
</file>

<file path=ppt/media/image48.svg>
</file>

<file path=ppt/media/image49.png>
</file>

<file path=ppt/media/image5.png>
</file>

<file path=ppt/media/image50.png>
</file>

<file path=ppt/media/image51.svg>
</file>

<file path=ppt/media/image52.png>
</file>

<file path=ppt/media/image53.svg>
</file>

<file path=ppt/media/image54.png>
</file>

<file path=ppt/media/image55.png>
</file>

<file path=ppt/media/image56.png>
</file>

<file path=ppt/media/image57.jpeg>
</file>

<file path=ppt/media/image58.jpeg>
</file>

<file path=ppt/media/image6.svg>
</file>

<file path=ppt/media/image7.pn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 Id="rId3" Target="../media/image17.svg" Type="http://schemas.openxmlformats.org/officeDocument/2006/relationships/image"/><Relationship Id="rId4" Target="../media/image38.png" Type="http://schemas.openxmlformats.org/officeDocument/2006/relationships/image"/><Relationship Id="rId5" Target="../media/image39.png" Type="http://schemas.openxmlformats.org/officeDocument/2006/relationships/image"/><Relationship Id="rId6" Target="../media/image40.png" Type="http://schemas.openxmlformats.org/officeDocument/2006/relationships/image"/><Relationship Id="rId7" Target="../media/image41.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 Id="rId3" Target="../media/image17.svg" Type="http://schemas.openxmlformats.org/officeDocument/2006/relationships/image"/><Relationship Id="rId4" Target="../media/image42.png" Type="http://schemas.openxmlformats.org/officeDocument/2006/relationships/image"/><Relationship Id="rId5" Target="../media/image18.png" Type="http://schemas.openxmlformats.org/officeDocument/2006/relationships/image"/><Relationship Id="rId6" Target="../media/image19.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2.png" Type="http://schemas.openxmlformats.org/officeDocument/2006/relationships/image"/><Relationship Id="rId3" Target="../media/image18.png" Type="http://schemas.openxmlformats.org/officeDocument/2006/relationships/image"/><Relationship Id="rId4" Target="../media/image19.sv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43.png" Type="http://schemas.openxmlformats.org/officeDocument/2006/relationships/image"/><Relationship Id="rId4" Target="../media/image44.sv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 Id="rId3" Target="../media/image17.svg" Type="http://schemas.openxmlformats.org/officeDocument/2006/relationships/image"/><Relationship Id="rId4" Target="../media/image18.png" Type="http://schemas.openxmlformats.org/officeDocument/2006/relationships/image"/><Relationship Id="rId5" Target="../media/image19.sv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5.png" Type="http://schemas.openxmlformats.org/officeDocument/2006/relationships/image"/><Relationship Id="rId3" Target="../media/image46.svg" Type="http://schemas.openxmlformats.org/officeDocument/2006/relationships/image"/><Relationship Id="rId4" Target="../media/image16.png" Type="http://schemas.openxmlformats.org/officeDocument/2006/relationships/image"/><Relationship Id="rId5" Target="../media/image17.sv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 Id="rId3" Target="../media/image17.svg" Type="http://schemas.openxmlformats.org/officeDocument/2006/relationships/image"/><Relationship Id="rId4" Target="../media/image18.png" Type="http://schemas.openxmlformats.org/officeDocument/2006/relationships/image"/><Relationship Id="rId5" Target="../media/image19.sv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 Id="rId3" Target="../media/image19.sv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47.png" Type="http://schemas.openxmlformats.org/officeDocument/2006/relationships/image"/><Relationship Id="rId4" Target="../media/image48.sv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9.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10" Target="https://www.linkedin.com/in/yara-harby-yh/" TargetMode="External" Type="http://schemas.openxmlformats.org/officeDocument/2006/relationships/hyperlink"/><Relationship Id="rId11" Target="../media/image8.png" Type="http://schemas.openxmlformats.org/officeDocument/2006/relationships/image"/><Relationship Id="rId12" Target="../media/image9.svg" Type="http://schemas.openxmlformats.org/officeDocument/2006/relationships/image"/><Relationship Id="rId13" Target="https://www.kaggle.com/yaraharby" TargetMode="External" Type="http://schemas.openxmlformats.org/officeDocument/2006/relationships/hyperlink"/><Relationship Id="rId14" Target="../media/image10.jpeg" Type="http://schemas.openxmlformats.org/officeDocument/2006/relationships/image"/><Relationship Id="rId15" Target="https://www.linkedin.com/in/faresai/" TargetMode="External" Type="http://schemas.openxmlformats.org/officeDocument/2006/relationships/hyperlink"/><Relationship Id="rId16" Target="https://www.linkedin.com/in/faresai/" TargetMode="External" Type="http://schemas.openxmlformats.org/officeDocument/2006/relationships/hyperlink"/><Relationship Id="rId17" Target="https://www.linkedin.com/in/faresai/" TargetMode="External" Type="http://schemas.openxmlformats.org/officeDocument/2006/relationships/hyperlink"/><Relationship Id="rId18" Target="https://www.linkedin.com/in/faresai/" TargetMode="External" Type="http://schemas.openxmlformats.org/officeDocument/2006/relationships/hyperlink"/><Relationship Id="rId19" Target="https://www.linkedin.com/in/faresai/" TargetMode="External" Type="http://schemas.openxmlformats.org/officeDocument/2006/relationships/hyperlink"/><Relationship Id="rId2" Target="../media/image5.png" Type="http://schemas.openxmlformats.org/officeDocument/2006/relationships/image"/><Relationship Id="rId20" Target="https://www.linkedin.com/in/faresai/" TargetMode="External" Type="http://schemas.openxmlformats.org/officeDocument/2006/relationships/hyperlink"/><Relationship Id="rId21" Target="https://www.kaggle.com/faresahmedmoustafa" TargetMode="External" Type="http://schemas.openxmlformats.org/officeDocument/2006/relationships/hyperlink"/><Relationship Id="rId22" Target="../media/image11.jpeg" Type="http://schemas.openxmlformats.org/officeDocument/2006/relationships/image"/><Relationship Id="rId23" Target="https://www.linkedin.com/in/ahmed-kamal-a2a6281a8?lipi=urn%3Ali%3Apage%3Ad_flagship3_profile_view_base_contact_details%3BWE3fPv%2BjSv%2Bu9zaeIk5W5A%3D%3D" TargetMode="External" Type="http://schemas.openxmlformats.org/officeDocument/2006/relationships/hyperlink"/><Relationship Id="rId24" Target="https://www.linkedin.com/in/ahmed-kamal-a2a6281a8?lipi=urn%3Ali%3Apage%3Ad_flagship3_profile_view_base_contact_details%3BWE3fPv%2BjSv%2Bu9zaeIk5W5A%3D%3D" TargetMode="External" Type="http://schemas.openxmlformats.org/officeDocument/2006/relationships/hyperlink"/><Relationship Id="rId25" Target="https://www.linkedin.com/in/ahmed-kamal-a2a6281a8?lipi=urn%3Ali%3Apage%3Ad_flagship3_profile_view_base_contact_details%3BWE3fPv%2BjSv%2Bu9zaeIk5W5A%3D%3D" TargetMode="External" Type="http://schemas.openxmlformats.org/officeDocument/2006/relationships/hyperlink"/><Relationship Id="rId26" Target="https://www.linkedin.com/in/ahmed-kamal-a2a6281a8?lipi=urn%3Ali%3Apage%3Ad_flagship3_profile_view_base_contact_details%3BWE3fPv%2BjSv%2Bu9zaeIk5W5A%3D%3D" TargetMode="External" Type="http://schemas.openxmlformats.org/officeDocument/2006/relationships/hyperlink"/><Relationship Id="rId27" Target="https://www.linkedin.com/in/ahmed-kamal-a2a6281a8?lipi=urn%3Ali%3Apage%3Ad_flagship3_profile_view_base_contact_details%3BWE3fPv%2BjSv%2Bu9zaeIk5W5A%3D%3D" TargetMode="External" Type="http://schemas.openxmlformats.org/officeDocument/2006/relationships/hyperlink"/><Relationship Id="rId28" Target="https://www.linkedin.com/in/ahmed-kamal-a2a6281a8?lipi=urn%3Ali%3Apage%3Ad_flagship3_profile_view_base_contact_details%3BWE3fPv%2BjSv%2Bu9zaeIk5W5A%3D%3D" TargetMode="External" Type="http://schemas.openxmlformats.org/officeDocument/2006/relationships/hyperlink"/><Relationship Id="rId29" Target="https://www.kaggle.com/ahmedkama1" TargetMode="External" Type="http://schemas.openxmlformats.org/officeDocument/2006/relationships/hyperlink"/><Relationship Id="rId3" Target="../media/image6.svg" Type="http://schemas.openxmlformats.org/officeDocument/2006/relationships/image"/><Relationship Id="rId4" Target="../media/image7.png" Type="http://schemas.openxmlformats.org/officeDocument/2006/relationships/image"/><Relationship Id="rId5" Target="https://www.linkedin.com/in/yara-harby-yh/" TargetMode="External" Type="http://schemas.openxmlformats.org/officeDocument/2006/relationships/hyperlink"/><Relationship Id="rId6" Target="https://www.linkedin.com/in/yara-harby-yh/" TargetMode="External" Type="http://schemas.openxmlformats.org/officeDocument/2006/relationships/hyperlink"/><Relationship Id="rId7" Target="https://www.linkedin.com/in/yara-harby-yh/" TargetMode="External" Type="http://schemas.openxmlformats.org/officeDocument/2006/relationships/hyperlink"/><Relationship Id="rId8" Target="https://www.linkedin.com/in/yara-harby-yh/" TargetMode="External" Type="http://schemas.openxmlformats.org/officeDocument/2006/relationships/hyperlink"/><Relationship Id="rId9" Target="https://www.linkedin.com/in/yara-harby-yh/" TargetMode="External" Type="http://schemas.openxmlformats.org/officeDocument/2006/relationships/hyperlink"/></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50.png" Type="http://schemas.openxmlformats.org/officeDocument/2006/relationships/image"/><Relationship Id="rId4" Target="../media/image51.sv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2.png" Type="http://schemas.openxmlformats.org/officeDocument/2006/relationships/image"/><Relationship Id="rId3" Target="../media/image53.svg" Type="http://schemas.openxmlformats.org/officeDocument/2006/relationships/image"/><Relationship Id="rId4" Target="../media/image45.png" Type="http://schemas.openxmlformats.org/officeDocument/2006/relationships/image"/><Relationship Id="rId5" Target="../media/image46.sv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50.png" Type="http://schemas.openxmlformats.org/officeDocument/2006/relationships/image"/><Relationship Id="rId4" Target="../media/image51.svg" Type="http://schemas.openxmlformats.org/officeDocument/2006/relationships/image"/></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2.png" Type="http://schemas.openxmlformats.org/officeDocument/2006/relationships/image"/><Relationship Id="rId3" Target="../media/image53.svg" Type="http://schemas.openxmlformats.org/officeDocument/2006/relationships/image"/></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47.png" Type="http://schemas.openxmlformats.org/officeDocument/2006/relationships/image"/><Relationship Id="rId4" Target="../media/image48.svg" Type="http://schemas.openxmlformats.org/officeDocument/2006/relationships/image"/></Relationships>
</file>

<file path=ppt/slides/_rels/slide2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2.png" Type="http://schemas.openxmlformats.org/officeDocument/2006/relationships/image"/><Relationship Id="rId3" Target="../media/image53.svg" Type="http://schemas.openxmlformats.org/officeDocument/2006/relationships/image"/><Relationship Id="rId4" Target="../media/image45.png" Type="http://schemas.openxmlformats.org/officeDocument/2006/relationships/image"/><Relationship Id="rId5" Target="../media/image46.svg" Type="http://schemas.openxmlformats.org/officeDocument/2006/relationships/image"/></Relationships>
</file>

<file path=ppt/slides/_rels/slide2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50.png" Type="http://schemas.openxmlformats.org/officeDocument/2006/relationships/image"/><Relationship Id="rId4" Target="../media/image51.svg" Type="http://schemas.openxmlformats.org/officeDocument/2006/relationships/image"/></Relationships>
</file>

<file path=ppt/slides/_rels/slide2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2.png" Type="http://schemas.openxmlformats.org/officeDocument/2006/relationships/image"/><Relationship Id="rId3" Target="../media/image53.svg" Type="http://schemas.openxmlformats.org/officeDocument/2006/relationships/image"/><Relationship Id="rId4" Target="../media/image45.png" Type="http://schemas.openxmlformats.org/officeDocument/2006/relationships/image"/><Relationship Id="rId5" Target="../media/image46.svg" Type="http://schemas.openxmlformats.org/officeDocument/2006/relationships/image"/></Relationships>
</file>

<file path=ppt/slides/_rels/slide2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4.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svg" Type="http://schemas.openxmlformats.org/officeDocument/2006/relationships/image"/></Relationships>
</file>

<file path=ppt/slides/_rels/slide3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50.png" Type="http://schemas.openxmlformats.org/officeDocument/2006/relationships/image"/><Relationship Id="rId4" Target="../media/image51.svg" Type="http://schemas.openxmlformats.org/officeDocument/2006/relationships/image"/></Relationships>
</file>

<file path=ppt/slides/_rels/slide3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 Id="rId3" Target="../media/image19.svg" Type="http://schemas.openxmlformats.org/officeDocument/2006/relationships/image"/><Relationship Id="rId4" Target="../media/image52.png" Type="http://schemas.openxmlformats.org/officeDocument/2006/relationships/image"/><Relationship Id="rId5" Target="../media/image53.svg" Type="http://schemas.openxmlformats.org/officeDocument/2006/relationships/image"/><Relationship Id="rId6" Target="../media/image55.png" Type="http://schemas.openxmlformats.org/officeDocument/2006/relationships/image"/></Relationships>
</file>

<file path=ppt/slides/_rels/slide3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 Id="rId3" Target="../media/image19.svg" Type="http://schemas.openxmlformats.org/officeDocument/2006/relationships/image"/><Relationship Id="rId4" Target="../media/image52.png" Type="http://schemas.openxmlformats.org/officeDocument/2006/relationships/image"/><Relationship Id="rId5" Target="../media/image53.svg" Type="http://schemas.openxmlformats.org/officeDocument/2006/relationships/image"/></Relationships>
</file>

<file path=ppt/slides/_rels/slide3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 Id="rId3" Target="../media/image19.svg" Type="http://schemas.openxmlformats.org/officeDocument/2006/relationships/image"/><Relationship Id="rId4" Target="../media/image52.png" Type="http://schemas.openxmlformats.org/officeDocument/2006/relationships/image"/><Relationship Id="rId5" Target="../media/image53.svg" Type="http://schemas.openxmlformats.org/officeDocument/2006/relationships/image"/></Relationships>
</file>

<file path=ppt/slides/_rels/slide3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 Id="rId3" Target="../media/image19.svg" Type="http://schemas.openxmlformats.org/officeDocument/2006/relationships/image"/><Relationship Id="rId4" Target="../media/image52.png" Type="http://schemas.openxmlformats.org/officeDocument/2006/relationships/image"/><Relationship Id="rId5" Target="../media/image53.svg" Type="http://schemas.openxmlformats.org/officeDocument/2006/relationships/image"/></Relationships>
</file>

<file path=ppt/slides/_rels/slide3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56.png" Type="http://schemas.openxmlformats.org/officeDocument/2006/relationships/image"/><Relationship Id="rId4" Target="https://food-delivery-time-predictor.streamlit.app" TargetMode="External" Type="http://schemas.openxmlformats.org/officeDocument/2006/relationships/hyperlink"/><Relationship Id="rId5" Target="../media/image57.jpeg" Type="http://schemas.openxmlformats.org/officeDocument/2006/relationships/image"/><Relationship Id="rId6" Target="../media/VAG56YLjhdM.mp4" Type="http://schemas.openxmlformats.org/officeDocument/2006/relationships/video"/><Relationship Id="rId7" Target="../media/VAG56YLjhdM.mp4" Type="http://schemas.microsoft.com/office/2007/relationships/media"/></Relationships>
</file>

<file path=ppt/slides/_rels/slide3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56.png" Type="http://schemas.openxmlformats.org/officeDocument/2006/relationships/image"/><Relationship Id="rId4" Target="https://food-delivery-time-predictor.streamlit.app" TargetMode="External" Type="http://schemas.openxmlformats.org/officeDocument/2006/relationships/hyperlink"/><Relationship Id="rId5" Target="../media/image58.jpeg" Type="http://schemas.openxmlformats.org/officeDocument/2006/relationships/image"/><Relationship Id="rId6" Target="../media/VAG56cxD4FM.mp4" Type="http://schemas.openxmlformats.org/officeDocument/2006/relationships/video"/><Relationship Id="rId7" Target="../media/VAG56cxD4FM.mp4" Type="http://schemas.microsoft.com/office/2007/relationships/media"/></Relationships>
</file>

<file path=ppt/slides/_rels/slide3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50.png" Type="http://schemas.openxmlformats.org/officeDocument/2006/relationships/image"/><Relationship Id="rId4" Target="../media/image51.svg" Type="http://schemas.openxmlformats.org/officeDocument/2006/relationships/image"/></Relationships>
</file>

<file path=ppt/slides/_rels/slide3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 Id="rId3" Target="../media/image19.svg" Type="http://schemas.openxmlformats.org/officeDocument/2006/relationships/image"/><Relationship Id="rId4" Target="../media/image52.png" Type="http://schemas.openxmlformats.org/officeDocument/2006/relationships/image"/><Relationship Id="rId5" Target="../media/image53.svg" Type="http://schemas.openxmlformats.org/officeDocument/2006/relationships/image"/></Relationships>
</file>

<file path=ppt/slides/_rels/slide3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 Id="rId3" Target="../media/image19.svg" Type="http://schemas.openxmlformats.org/officeDocument/2006/relationships/image"/><Relationship Id="rId4" Target="../media/image52.png" Type="http://schemas.openxmlformats.org/officeDocument/2006/relationships/image"/><Relationship Id="rId5" Target="../media/image53.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4.png" Type="http://schemas.openxmlformats.org/officeDocument/2006/relationships/image"/><Relationship Id="rId4" Target="../media/image15.svg" Type="http://schemas.openxmlformats.org/officeDocument/2006/relationships/image"/></Relationships>
</file>

<file path=ppt/slides/_rels/slide40.xml.rels><?xml version="1.0" encoding="UTF-8" standalone="yes"?><Relationships xmlns="http://schemas.openxmlformats.org/package/2006/relationships"><Relationship Id="rId1" Target="../slideLayouts/slideLayout7.xml" Type="http://schemas.openxmlformats.org/officeDocument/2006/relationships/slideLayout"/><Relationship Id="rId2" Target="https://huggingface.co/prithivMLmods/x-bot-profile-detection" TargetMode="External" Type="http://schemas.openxmlformats.org/officeDocument/2006/relationships/hyperlink"/><Relationship Id="rId3" Target="https://huggingface.co/prithivMLmods/x-bot-profile-detection" TargetMode="External" Type="http://schemas.openxmlformats.org/officeDocument/2006/relationships/hyperlink"/></Relationships>
</file>

<file path=ppt/slides/_rels/slide4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 Id="rId3" Target="../media/image17.svg" Type="http://schemas.openxmlformats.org/officeDocument/2006/relationships/image"/><Relationship Id="rId4" Target="../media/image18.png" Type="http://schemas.openxmlformats.org/officeDocument/2006/relationships/image"/><Relationship Id="rId5" Target="../media/image19.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 Id="rId3" Target="../media/image17.svg" Type="http://schemas.openxmlformats.org/officeDocument/2006/relationships/image"/><Relationship Id="rId4" Target="../media/image20.jpeg" Type="http://schemas.openxmlformats.org/officeDocument/2006/relationships/image"/><Relationship Id="rId5" Target="../media/image21.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8.jpeg" Type="http://schemas.openxmlformats.org/officeDocument/2006/relationships/image"/><Relationship Id="rId11" Target="../media/image29.jpeg" Type="http://schemas.openxmlformats.org/officeDocument/2006/relationships/image"/><Relationship Id="rId12" Target="../media/image30.jpeg" Type="http://schemas.openxmlformats.org/officeDocument/2006/relationships/image"/><Relationship Id="rId13" Target="../media/image31.jpeg" Type="http://schemas.openxmlformats.org/officeDocument/2006/relationships/image"/><Relationship Id="rId14" Target="../media/image32.jpeg" Type="http://schemas.openxmlformats.org/officeDocument/2006/relationships/image"/><Relationship Id="rId15" Target="../media/image33.jpeg" Type="http://schemas.openxmlformats.org/officeDocument/2006/relationships/image"/><Relationship Id="rId16" Target="../media/image34.jpeg" Type="http://schemas.openxmlformats.org/officeDocument/2006/relationships/image"/><Relationship Id="rId17" Target="../media/image35.jpeg" Type="http://schemas.openxmlformats.org/officeDocument/2006/relationships/image"/><Relationship Id="rId18" Target="../media/image36.jpeg" Type="http://schemas.openxmlformats.org/officeDocument/2006/relationships/image"/><Relationship Id="rId19" Target="../media/image37.jpeg" Type="http://schemas.openxmlformats.org/officeDocument/2006/relationships/image"/><Relationship Id="rId2" Target="../media/image16.png" Type="http://schemas.openxmlformats.org/officeDocument/2006/relationships/image"/><Relationship Id="rId3" Target="../media/image17.svg" Type="http://schemas.openxmlformats.org/officeDocument/2006/relationships/image"/><Relationship Id="rId4" Target="../media/image22.jpeg" Type="http://schemas.openxmlformats.org/officeDocument/2006/relationships/image"/><Relationship Id="rId5" Target="../media/image23.jpeg" Type="http://schemas.openxmlformats.org/officeDocument/2006/relationships/image"/><Relationship Id="rId6" Target="../media/image24.jpeg" Type="http://schemas.openxmlformats.org/officeDocument/2006/relationships/image"/><Relationship Id="rId7" Target="../media/image25.jpeg" Type="http://schemas.openxmlformats.org/officeDocument/2006/relationships/image"/><Relationship Id="rId8" Target="../media/image26.jpeg" Type="http://schemas.openxmlformats.org/officeDocument/2006/relationships/image"/><Relationship Id="rId9" Target="../media/image27.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4.png" Type="http://schemas.openxmlformats.org/officeDocument/2006/relationships/image"/><Relationship Id="rId4" Target="../media/image15.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 Id="rId3" Target="../media/image17.svg" Type="http://schemas.openxmlformats.org/officeDocument/2006/relationships/image"/><Relationship Id="rId4" Target="../media/image18.png" Type="http://schemas.openxmlformats.org/officeDocument/2006/relationships/image"/><Relationship Id="rId5" Target="../media/image19.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193EB0"/>
        </a:solidFill>
      </p:bgPr>
    </p:bg>
    <p:spTree>
      <p:nvGrpSpPr>
        <p:cNvPr id="1" name=""/>
        <p:cNvGrpSpPr/>
        <p:nvPr/>
      </p:nvGrpSpPr>
      <p:grpSpPr>
        <a:xfrm>
          <a:off x="0" y="0"/>
          <a:ext cx="0" cy="0"/>
          <a:chOff x="0" y="0"/>
          <a:chExt cx="0" cy="0"/>
        </a:xfrm>
      </p:grpSpPr>
      <p:sp>
        <p:nvSpPr>
          <p:cNvPr name="Freeform 2" id="2"/>
          <p:cNvSpPr/>
          <p:nvPr/>
        </p:nvSpPr>
        <p:spPr>
          <a:xfrm flipH="false" flipV="false" rot="0">
            <a:off x="7929153" y="247012"/>
            <a:ext cx="1600200" cy="523875"/>
          </a:xfrm>
          <a:custGeom>
            <a:avLst/>
            <a:gdLst/>
            <a:ahLst/>
            <a:cxnLst/>
            <a:rect r="r" b="b" t="t" l="l"/>
            <a:pathLst>
              <a:path h="523875" w="1600200">
                <a:moveTo>
                  <a:pt x="0" y="0"/>
                </a:moveTo>
                <a:lnTo>
                  <a:pt x="1600200" y="0"/>
                </a:lnTo>
                <a:lnTo>
                  <a:pt x="1600200" y="523875"/>
                </a:lnTo>
                <a:lnTo>
                  <a:pt x="0" y="523875"/>
                </a:lnTo>
                <a:lnTo>
                  <a:pt x="0" y="0"/>
                </a:lnTo>
                <a:close/>
              </a:path>
            </a:pathLst>
          </a:custGeom>
          <a:blipFill>
            <a:blip r:embed="rId2"/>
            <a:stretch>
              <a:fillRect l="0" t="0" r="0" b="0"/>
            </a:stretch>
          </a:blipFill>
        </p:spPr>
      </p:sp>
      <p:grpSp>
        <p:nvGrpSpPr>
          <p:cNvPr name="Group 3" id="3"/>
          <p:cNvGrpSpPr>
            <a:grpSpLocks noChangeAspect="true"/>
          </p:cNvGrpSpPr>
          <p:nvPr/>
        </p:nvGrpSpPr>
        <p:grpSpPr>
          <a:xfrm rot="0">
            <a:off x="496110" y="403955"/>
            <a:ext cx="1361465" cy="209550"/>
            <a:chOff x="0" y="0"/>
            <a:chExt cx="1361465" cy="209550"/>
          </a:xfrm>
        </p:grpSpPr>
        <p:sp>
          <p:nvSpPr>
            <p:cNvPr name="Freeform 4" id="4"/>
            <p:cNvSpPr/>
            <p:nvPr/>
          </p:nvSpPr>
          <p:spPr>
            <a:xfrm flipH="false" flipV="false" rot="0">
              <a:off x="0" y="0"/>
              <a:ext cx="1361440" cy="209677"/>
            </a:xfrm>
            <a:custGeom>
              <a:avLst/>
              <a:gdLst/>
              <a:ahLst/>
              <a:cxnLst/>
              <a:rect r="r" b="b" t="t" l="l"/>
              <a:pathLst>
                <a:path h="209677" w="1361440">
                  <a:moveTo>
                    <a:pt x="1008507" y="6223"/>
                  </a:moveTo>
                  <a:cubicBezTo>
                    <a:pt x="1008507" y="200152"/>
                    <a:pt x="1008507" y="200152"/>
                    <a:pt x="1008507" y="200152"/>
                  </a:cubicBezTo>
                  <a:lnTo>
                    <a:pt x="1056640" y="200152"/>
                  </a:lnTo>
                  <a:cubicBezTo>
                    <a:pt x="1053465" y="37973"/>
                    <a:pt x="1053465" y="37719"/>
                    <a:pt x="1053465" y="37719"/>
                  </a:cubicBezTo>
                  <a:cubicBezTo>
                    <a:pt x="1102868" y="200152"/>
                    <a:pt x="1102868" y="200152"/>
                    <a:pt x="1102868" y="200152"/>
                  </a:cubicBezTo>
                  <a:lnTo>
                    <a:pt x="1172210" y="200152"/>
                  </a:lnTo>
                  <a:cubicBezTo>
                    <a:pt x="1172210" y="6223"/>
                    <a:pt x="1172210" y="6223"/>
                    <a:pt x="1172210" y="6223"/>
                  </a:cubicBezTo>
                  <a:lnTo>
                    <a:pt x="1124204" y="6223"/>
                  </a:lnTo>
                  <a:lnTo>
                    <a:pt x="1126617" y="163449"/>
                  </a:lnTo>
                  <a:cubicBezTo>
                    <a:pt x="1081151" y="6223"/>
                    <a:pt x="1081151" y="6223"/>
                    <a:pt x="1081151" y="6223"/>
                  </a:cubicBezTo>
                  <a:close/>
                  <a:moveTo>
                    <a:pt x="208153" y="6223"/>
                  </a:moveTo>
                  <a:cubicBezTo>
                    <a:pt x="172466" y="201930"/>
                    <a:pt x="172466" y="201930"/>
                    <a:pt x="172466" y="201930"/>
                  </a:cubicBezTo>
                  <a:lnTo>
                    <a:pt x="224917" y="201930"/>
                  </a:lnTo>
                  <a:cubicBezTo>
                    <a:pt x="251841" y="20701"/>
                    <a:pt x="251841" y="20701"/>
                    <a:pt x="251841" y="20701"/>
                  </a:cubicBezTo>
                  <a:cubicBezTo>
                    <a:pt x="278765" y="201930"/>
                    <a:pt x="278765" y="201930"/>
                    <a:pt x="278765" y="201930"/>
                  </a:cubicBezTo>
                  <a:lnTo>
                    <a:pt x="330581" y="201930"/>
                  </a:lnTo>
                  <a:cubicBezTo>
                    <a:pt x="294894" y="6223"/>
                    <a:pt x="294894" y="6223"/>
                    <a:pt x="294894" y="6223"/>
                  </a:cubicBezTo>
                  <a:close/>
                  <a:moveTo>
                    <a:pt x="373634" y="6223"/>
                  </a:moveTo>
                  <a:cubicBezTo>
                    <a:pt x="369951" y="201930"/>
                    <a:pt x="369951" y="201930"/>
                    <a:pt x="369951" y="201930"/>
                  </a:cubicBezTo>
                  <a:lnTo>
                    <a:pt x="418084" y="201930"/>
                  </a:lnTo>
                  <a:cubicBezTo>
                    <a:pt x="419354" y="20701"/>
                    <a:pt x="419354" y="20701"/>
                    <a:pt x="419354" y="20701"/>
                  </a:cubicBezTo>
                  <a:cubicBezTo>
                    <a:pt x="453009" y="201930"/>
                    <a:pt x="453009" y="201930"/>
                    <a:pt x="453009" y="201930"/>
                  </a:cubicBezTo>
                  <a:lnTo>
                    <a:pt x="502412" y="201930"/>
                  </a:lnTo>
                  <a:cubicBezTo>
                    <a:pt x="536194" y="20701"/>
                    <a:pt x="536194" y="20701"/>
                    <a:pt x="536194" y="20701"/>
                  </a:cubicBezTo>
                  <a:cubicBezTo>
                    <a:pt x="537464" y="201930"/>
                    <a:pt x="537464" y="201930"/>
                    <a:pt x="537464" y="201930"/>
                  </a:cubicBezTo>
                  <a:lnTo>
                    <a:pt x="586105" y="201930"/>
                  </a:lnTo>
                  <a:cubicBezTo>
                    <a:pt x="581787" y="6223"/>
                    <a:pt x="581787" y="6223"/>
                    <a:pt x="581787" y="6223"/>
                  </a:cubicBezTo>
                  <a:lnTo>
                    <a:pt x="502412" y="6223"/>
                  </a:lnTo>
                  <a:cubicBezTo>
                    <a:pt x="478028" y="159258"/>
                    <a:pt x="478028" y="159258"/>
                    <a:pt x="478028" y="159258"/>
                  </a:cubicBezTo>
                  <a:cubicBezTo>
                    <a:pt x="453009" y="6223"/>
                    <a:pt x="453009" y="6223"/>
                    <a:pt x="453009" y="6223"/>
                  </a:cubicBezTo>
                  <a:close/>
                  <a:moveTo>
                    <a:pt x="1292098" y="1143"/>
                  </a:moveTo>
                  <a:cubicBezTo>
                    <a:pt x="1257681" y="1143"/>
                    <a:pt x="1228344" y="13081"/>
                    <a:pt x="1223899" y="49530"/>
                  </a:cubicBezTo>
                  <a:cubicBezTo>
                    <a:pt x="1223264" y="52705"/>
                    <a:pt x="1223264" y="58928"/>
                    <a:pt x="1223264" y="62103"/>
                  </a:cubicBezTo>
                  <a:cubicBezTo>
                    <a:pt x="1223264" y="144272"/>
                    <a:pt x="1223264" y="144272"/>
                    <a:pt x="1223264" y="144272"/>
                  </a:cubicBezTo>
                  <a:cubicBezTo>
                    <a:pt x="1223264" y="148082"/>
                    <a:pt x="1223264" y="151257"/>
                    <a:pt x="1223899" y="157480"/>
                  </a:cubicBezTo>
                  <a:cubicBezTo>
                    <a:pt x="1227074" y="193294"/>
                    <a:pt x="1257681" y="205867"/>
                    <a:pt x="1292098" y="205867"/>
                  </a:cubicBezTo>
                  <a:cubicBezTo>
                    <a:pt x="1327023" y="205867"/>
                    <a:pt x="1357757" y="193294"/>
                    <a:pt x="1360805" y="157480"/>
                  </a:cubicBezTo>
                  <a:cubicBezTo>
                    <a:pt x="1361440" y="151257"/>
                    <a:pt x="1361440" y="148082"/>
                    <a:pt x="1361440" y="144272"/>
                  </a:cubicBezTo>
                  <a:cubicBezTo>
                    <a:pt x="1361440" y="92202"/>
                    <a:pt x="1361440" y="92202"/>
                    <a:pt x="1361440" y="92202"/>
                  </a:cubicBezTo>
                  <a:lnTo>
                    <a:pt x="1292860" y="92202"/>
                  </a:lnTo>
                  <a:cubicBezTo>
                    <a:pt x="1292860" y="120396"/>
                    <a:pt x="1292860" y="120396"/>
                    <a:pt x="1292860" y="120396"/>
                  </a:cubicBezTo>
                  <a:lnTo>
                    <a:pt x="1312926" y="120396"/>
                  </a:lnTo>
                  <a:cubicBezTo>
                    <a:pt x="1312926" y="148590"/>
                    <a:pt x="1312926" y="148590"/>
                    <a:pt x="1312926" y="148590"/>
                  </a:cubicBezTo>
                  <a:cubicBezTo>
                    <a:pt x="1312926" y="151003"/>
                    <a:pt x="1312926" y="154178"/>
                    <a:pt x="1312291" y="156083"/>
                  </a:cubicBezTo>
                  <a:cubicBezTo>
                    <a:pt x="1311656" y="161671"/>
                    <a:pt x="1306703" y="170561"/>
                    <a:pt x="1292225" y="170561"/>
                  </a:cubicBezTo>
                  <a:cubicBezTo>
                    <a:pt x="1277747" y="170561"/>
                    <a:pt x="1273429" y="161798"/>
                    <a:pt x="1272159" y="156083"/>
                  </a:cubicBezTo>
                  <a:cubicBezTo>
                    <a:pt x="1272159" y="154178"/>
                    <a:pt x="1271524" y="151003"/>
                    <a:pt x="1271524" y="148590"/>
                  </a:cubicBezTo>
                  <a:cubicBezTo>
                    <a:pt x="1271524" y="59563"/>
                    <a:pt x="1271524" y="59563"/>
                    <a:pt x="1271524" y="59563"/>
                  </a:cubicBezTo>
                  <a:cubicBezTo>
                    <a:pt x="1271524" y="56388"/>
                    <a:pt x="1272159" y="53340"/>
                    <a:pt x="1272794" y="50165"/>
                  </a:cubicBezTo>
                  <a:cubicBezTo>
                    <a:pt x="1273429" y="45847"/>
                    <a:pt x="1277747" y="36449"/>
                    <a:pt x="1292098" y="36449"/>
                  </a:cubicBezTo>
                  <a:cubicBezTo>
                    <a:pt x="1307084" y="36449"/>
                    <a:pt x="1310894" y="46482"/>
                    <a:pt x="1311402" y="50165"/>
                  </a:cubicBezTo>
                  <a:cubicBezTo>
                    <a:pt x="1312037" y="53340"/>
                    <a:pt x="1312037" y="57658"/>
                    <a:pt x="1312037" y="57658"/>
                  </a:cubicBezTo>
                  <a:cubicBezTo>
                    <a:pt x="1312037" y="68961"/>
                    <a:pt x="1312037" y="68961"/>
                    <a:pt x="1312037" y="68961"/>
                  </a:cubicBezTo>
                  <a:lnTo>
                    <a:pt x="1360678" y="68961"/>
                  </a:lnTo>
                  <a:cubicBezTo>
                    <a:pt x="1360678" y="61976"/>
                    <a:pt x="1360678" y="61976"/>
                    <a:pt x="1360678" y="61976"/>
                  </a:cubicBezTo>
                  <a:cubicBezTo>
                    <a:pt x="1360678" y="61976"/>
                    <a:pt x="1361313" y="55753"/>
                    <a:pt x="1360678" y="49403"/>
                  </a:cubicBezTo>
                  <a:cubicBezTo>
                    <a:pt x="1357122" y="12446"/>
                    <a:pt x="1327023" y="1143"/>
                    <a:pt x="1292098" y="1143"/>
                  </a:cubicBezTo>
                  <a:close/>
                  <a:moveTo>
                    <a:pt x="817880" y="6223"/>
                  </a:moveTo>
                  <a:cubicBezTo>
                    <a:pt x="817880" y="146685"/>
                    <a:pt x="817880" y="146685"/>
                    <a:pt x="817880" y="146685"/>
                  </a:cubicBezTo>
                  <a:cubicBezTo>
                    <a:pt x="817880" y="149860"/>
                    <a:pt x="817880" y="157353"/>
                    <a:pt x="818515" y="159258"/>
                  </a:cubicBezTo>
                  <a:cubicBezTo>
                    <a:pt x="821690" y="195580"/>
                    <a:pt x="850392" y="207645"/>
                    <a:pt x="885952" y="207645"/>
                  </a:cubicBezTo>
                  <a:cubicBezTo>
                    <a:pt x="922147" y="207645"/>
                    <a:pt x="950976" y="195707"/>
                    <a:pt x="954151" y="159258"/>
                  </a:cubicBezTo>
                  <a:cubicBezTo>
                    <a:pt x="954786" y="157353"/>
                    <a:pt x="954786" y="149860"/>
                    <a:pt x="954786" y="146685"/>
                  </a:cubicBezTo>
                  <a:lnTo>
                    <a:pt x="954786" y="6223"/>
                  </a:lnTo>
                  <a:lnTo>
                    <a:pt x="905510" y="6223"/>
                  </a:lnTo>
                  <a:cubicBezTo>
                    <a:pt x="905510" y="151130"/>
                    <a:pt x="905510" y="151130"/>
                    <a:pt x="905510" y="151130"/>
                  </a:cubicBezTo>
                  <a:cubicBezTo>
                    <a:pt x="905510" y="153543"/>
                    <a:pt x="905510" y="156210"/>
                    <a:pt x="904875" y="158623"/>
                  </a:cubicBezTo>
                  <a:cubicBezTo>
                    <a:pt x="904240" y="162941"/>
                    <a:pt x="899922" y="172339"/>
                    <a:pt x="886079" y="172339"/>
                  </a:cubicBezTo>
                  <a:cubicBezTo>
                    <a:pt x="872871" y="172339"/>
                    <a:pt x="868553" y="162941"/>
                    <a:pt x="867918" y="158623"/>
                  </a:cubicBezTo>
                  <a:cubicBezTo>
                    <a:pt x="867283" y="156210"/>
                    <a:pt x="867283" y="153543"/>
                    <a:pt x="867283" y="151130"/>
                  </a:cubicBezTo>
                  <a:cubicBezTo>
                    <a:pt x="867283" y="6223"/>
                    <a:pt x="867283" y="6223"/>
                    <a:pt x="867283" y="6223"/>
                  </a:cubicBezTo>
                  <a:close/>
                  <a:moveTo>
                    <a:pt x="703072" y="1270"/>
                  </a:moveTo>
                  <a:cubicBezTo>
                    <a:pt x="668655" y="1270"/>
                    <a:pt x="641223" y="12573"/>
                    <a:pt x="635635" y="44577"/>
                  </a:cubicBezTo>
                  <a:cubicBezTo>
                    <a:pt x="634365" y="52705"/>
                    <a:pt x="634365" y="60960"/>
                    <a:pt x="636270" y="70358"/>
                  </a:cubicBezTo>
                  <a:cubicBezTo>
                    <a:pt x="645033" y="109855"/>
                    <a:pt x="713232" y="121158"/>
                    <a:pt x="723138" y="146177"/>
                  </a:cubicBezTo>
                  <a:cubicBezTo>
                    <a:pt x="725043" y="151257"/>
                    <a:pt x="724408" y="156845"/>
                    <a:pt x="723773" y="160655"/>
                  </a:cubicBezTo>
                  <a:cubicBezTo>
                    <a:pt x="721868" y="167640"/>
                    <a:pt x="717423" y="173863"/>
                    <a:pt x="704977" y="173863"/>
                  </a:cubicBezTo>
                  <a:cubicBezTo>
                    <a:pt x="692531" y="173863"/>
                    <a:pt x="685673" y="166878"/>
                    <a:pt x="685673" y="156337"/>
                  </a:cubicBezTo>
                  <a:cubicBezTo>
                    <a:pt x="685673" y="137541"/>
                    <a:pt x="685673" y="137541"/>
                    <a:pt x="685673" y="137541"/>
                  </a:cubicBezTo>
                  <a:lnTo>
                    <a:pt x="633730" y="137541"/>
                  </a:lnTo>
                  <a:cubicBezTo>
                    <a:pt x="633730" y="152654"/>
                    <a:pt x="633730" y="152654"/>
                    <a:pt x="633730" y="152654"/>
                  </a:cubicBezTo>
                  <a:cubicBezTo>
                    <a:pt x="633730" y="195961"/>
                    <a:pt x="667512" y="208534"/>
                    <a:pt x="703707" y="208534"/>
                  </a:cubicBezTo>
                  <a:cubicBezTo>
                    <a:pt x="738632" y="208534"/>
                    <a:pt x="767461" y="196596"/>
                    <a:pt x="771906" y="164719"/>
                  </a:cubicBezTo>
                  <a:cubicBezTo>
                    <a:pt x="773811" y="147828"/>
                    <a:pt x="772541" y="137033"/>
                    <a:pt x="771271" y="132715"/>
                  </a:cubicBezTo>
                  <a:cubicBezTo>
                    <a:pt x="763143" y="92583"/>
                    <a:pt x="690626" y="80010"/>
                    <a:pt x="685038" y="57404"/>
                  </a:cubicBezTo>
                  <a:cubicBezTo>
                    <a:pt x="683768" y="53594"/>
                    <a:pt x="684403" y="49911"/>
                    <a:pt x="685038" y="47371"/>
                  </a:cubicBezTo>
                  <a:cubicBezTo>
                    <a:pt x="686308" y="41148"/>
                    <a:pt x="689991" y="34163"/>
                    <a:pt x="702564" y="34163"/>
                  </a:cubicBezTo>
                  <a:cubicBezTo>
                    <a:pt x="713867" y="34163"/>
                    <a:pt x="720090" y="41656"/>
                    <a:pt x="720090" y="51689"/>
                  </a:cubicBezTo>
                  <a:cubicBezTo>
                    <a:pt x="720090" y="64262"/>
                    <a:pt x="720090" y="64262"/>
                    <a:pt x="720090" y="64262"/>
                  </a:cubicBezTo>
                  <a:lnTo>
                    <a:pt x="768223" y="64262"/>
                  </a:lnTo>
                  <a:cubicBezTo>
                    <a:pt x="768223" y="50546"/>
                    <a:pt x="768223" y="50546"/>
                    <a:pt x="768223" y="50546"/>
                  </a:cubicBezTo>
                  <a:cubicBezTo>
                    <a:pt x="767969" y="8128"/>
                    <a:pt x="730504" y="1270"/>
                    <a:pt x="703072" y="1270"/>
                  </a:cubicBezTo>
                  <a:close/>
                  <a:moveTo>
                    <a:pt x="69977" y="0"/>
                  </a:moveTo>
                  <a:cubicBezTo>
                    <a:pt x="35687" y="0"/>
                    <a:pt x="7493" y="11938"/>
                    <a:pt x="2540" y="43815"/>
                  </a:cubicBezTo>
                  <a:cubicBezTo>
                    <a:pt x="635" y="52578"/>
                    <a:pt x="635" y="60198"/>
                    <a:pt x="2540" y="70104"/>
                  </a:cubicBezTo>
                  <a:cubicBezTo>
                    <a:pt x="11303" y="109728"/>
                    <a:pt x="80010" y="121666"/>
                    <a:pt x="90678" y="146685"/>
                  </a:cubicBezTo>
                  <a:cubicBezTo>
                    <a:pt x="92583" y="151003"/>
                    <a:pt x="91948" y="157353"/>
                    <a:pt x="90678" y="161163"/>
                  </a:cubicBezTo>
                  <a:cubicBezTo>
                    <a:pt x="89408" y="167386"/>
                    <a:pt x="85090" y="174371"/>
                    <a:pt x="71882" y="174371"/>
                  </a:cubicBezTo>
                  <a:cubicBezTo>
                    <a:pt x="59436" y="174371"/>
                    <a:pt x="52578" y="167386"/>
                    <a:pt x="52578" y="156845"/>
                  </a:cubicBezTo>
                  <a:cubicBezTo>
                    <a:pt x="51943" y="138049"/>
                    <a:pt x="51943" y="138049"/>
                    <a:pt x="51943" y="138049"/>
                  </a:cubicBezTo>
                  <a:lnTo>
                    <a:pt x="0" y="138049"/>
                  </a:lnTo>
                  <a:cubicBezTo>
                    <a:pt x="0" y="153162"/>
                    <a:pt x="0" y="153162"/>
                    <a:pt x="0" y="153162"/>
                  </a:cubicBezTo>
                  <a:cubicBezTo>
                    <a:pt x="0" y="196342"/>
                    <a:pt x="34163" y="209550"/>
                    <a:pt x="70231" y="209677"/>
                  </a:cubicBezTo>
                  <a:lnTo>
                    <a:pt x="70866" y="209677"/>
                  </a:lnTo>
                  <a:cubicBezTo>
                    <a:pt x="105664" y="209550"/>
                    <a:pt x="134874" y="197612"/>
                    <a:pt x="139192" y="165100"/>
                  </a:cubicBezTo>
                  <a:cubicBezTo>
                    <a:pt x="141732" y="148209"/>
                    <a:pt x="139827" y="136906"/>
                    <a:pt x="139192" y="133096"/>
                  </a:cubicBezTo>
                  <a:cubicBezTo>
                    <a:pt x="131064" y="91694"/>
                    <a:pt x="57277" y="79756"/>
                    <a:pt x="51689" y="57277"/>
                  </a:cubicBezTo>
                  <a:lnTo>
                    <a:pt x="51689" y="57023"/>
                  </a:lnTo>
                  <a:cubicBezTo>
                    <a:pt x="50419" y="52705"/>
                    <a:pt x="51054" y="48895"/>
                    <a:pt x="51054" y="46355"/>
                  </a:cubicBezTo>
                  <a:cubicBezTo>
                    <a:pt x="52324" y="40132"/>
                    <a:pt x="56642" y="33147"/>
                    <a:pt x="69215" y="33147"/>
                  </a:cubicBezTo>
                  <a:cubicBezTo>
                    <a:pt x="80518" y="33147"/>
                    <a:pt x="87376" y="40640"/>
                    <a:pt x="87376" y="51435"/>
                  </a:cubicBezTo>
                  <a:cubicBezTo>
                    <a:pt x="87376" y="63373"/>
                    <a:pt x="87376" y="63373"/>
                    <a:pt x="87376" y="63373"/>
                  </a:cubicBezTo>
                  <a:lnTo>
                    <a:pt x="136017" y="63373"/>
                  </a:lnTo>
                  <a:cubicBezTo>
                    <a:pt x="136017" y="49657"/>
                    <a:pt x="136017" y="49657"/>
                    <a:pt x="136017" y="49657"/>
                  </a:cubicBezTo>
                  <a:cubicBezTo>
                    <a:pt x="136144" y="6985"/>
                    <a:pt x="97536" y="0"/>
                    <a:pt x="69977" y="0"/>
                  </a:cubicBezTo>
                  <a:close/>
                </a:path>
              </a:pathLst>
            </a:custGeom>
            <a:solidFill>
              <a:srgbClr val="FFFFFF"/>
            </a:solidFill>
          </p:spPr>
        </p:sp>
      </p:grpSp>
      <p:sp>
        <p:nvSpPr>
          <p:cNvPr name="Freeform 5" id="5"/>
          <p:cNvSpPr/>
          <p:nvPr/>
        </p:nvSpPr>
        <p:spPr>
          <a:xfrm flipH="false" flipV="false" rot="0">
            <a:off x="2090955" y="3320716"/>
            <a:ext cx="5503631" cy="28575"/>
          </a:xfrm>
          <a:custGeom>
            <a:avLst/>
            <a:gdLst/>
            <a:ahLst/>
            <a:cxnLst/>
            <a:rect r="r" b="b" t="t" l="l"/>
            <a:pathLst>
              <a:path h="28575" w="5503631">
                <a:moveTo>
                  <a:pt x="0" y="0"/>
                </a:moveTo>
                <a:lnTo>
                  <a:pt x="5503631" y="0"/>
                </a:lnTo>
                <a:lnTo>
                  <a:pt x="5503631" y="28575"/>
                </a:lnTo>
                <a:lnTo>
                  <a:pt x="0" y="2857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7407881" y="4363293"/>
            <a:ext cx="2121472" cy="2121472"/>
          </a:xfrm>
          <a:custGeom>
            <a:avLst/>
            <a:gdLst/>
            <a:ahLst/>
            <a:cxnLst/>
            <a:rect r="r" b="b" t="t" l="l"/>
            <a:pathLst>
              <a:path h="2121472" w="2121472">
                <a:moveTo>
                  <a:pt x="0" y="0"/>
                </a:moveTo>
                <a:lnTo>
                  <a:pt x="2121472" y="0"/>
                </a:lnTo>
                <a:lnTo>
                  <a:pt x="2121472" y="2121472"/>
                </a:lnTo>
                <a:lnTo>
                  <a:pt x="0" y="2121472"/>
                </a:lnTo>
                <a:lnTo>
                  <a:pt x="0" y="0"/>
                </a:lnTo>
                <a:close/>
              </a:path>
            </a:pathLst>
          </a:custGeom>
          <a:blipFill>
            <a:blip r:embed="rId5"/>
            <a:stretch>
              <a:fillRect l="0" t="0" r="0" b="0"/>
            </a:stretch>
          </a:blipFill>
        </p:spPr>
      </p:sp>
      <p:sp>
        <p:nvSpPr>
          <p:cNvPr name="TextBox 7" id="7"/>
          <p:cNvSpPr txBox="true"/>
          <p:nvPr/>
        </p:nvSpPr>
        <p:spPr>
          <a:xfrm rot="0">
            <a:off x="657951" y="2133841"/>
            <a:ext cx="8543199" cy="1186875"/>
          </a:xfrm>
          <a:prstGeom prst="rect">
            <a:avLst/>
          </a:prstGeom>
        </p:spPr>
        <p:txBody>
          <a:bodyPr anchor="t" rtlCol="false" tIns="0" lIns="0" bIns="0" rIns="0">
            <a:spAutoFit/>
          </a:bodyPr>
          <a:lstStyle/>
          <a:p>
            <a:pPr algn="ctr">
              <a:lnSpc>
                <a:spcPts val="5248"/>
              </a:lnSpc>
            </a:pPr>
            <a:r>
              <a:rPr lang="en-US" b="true" sz="4399">
                <a:solidFill>
                  <a:srgbClr val="FFFFFF"/>
                </a:solidFill>
                <a:latin typeface="Arial MT Pro Bold"/>
                <a:ea typeface="Arial MT Pro Bold"/>
                <a:cs typeface="Arial MT Pro Bold"/>
                <a:sym typeface="Arial MT Pro Bold"/>
              </a:rPr>
              <a:t>Deep Fake Detection System </a:t>
            </a:r>
          </a:p>
          <a:p>
            <a:pPr algn="ctr">
              <a:lnSpc>
                <a:spcPts val="3778"/>
              </a:lnSpc>
            </a:pPr>
            <a:r>
              <a:rPr lang="en-US" sz="2699" i="true">
                <a:solidFill>
                  <a:srgbClr val="FFFFFF"/>
                </a:solidFill>
                <a:latin typeface="Arial MT Pro Italics"/>
                <a:ea typeface="Arial MT Pro Italics"/>
                <a:cs typeface="Arial MT Pro Italics"/>
                <a:sym typeface="Arial MT Pro Italics"/>
              </a:rPr>
              <a:t>"T</a:t>
            </a:r>
            <a:r>
              <a:rPr lang="en-US" sz="2699" i="true">
                <a:solidFill>
                  <a:srgbClr val="FFFFFF"/>
                </a:solidFill>
                <a:latin typeface="Arial MT Pro Italics"/>
                <a:ea typeface="Arial MT Pro Italics"/>
                <a:cs typeface="Arial MT Pro Italics"/>
                <a:sym typeface="Arial MT Pro Italics"/>
              </a:rPr>
              <a:t>he Shield Against Digital Deception."</a:t>
            </a:r>
          </a:p>
        </p:txBody>
      </p:sp>
      <p:sp>
        <p:nvSpPr>
          <p:cNvPr name="TextBox 8" id="8"/>
          <p:cNvSpPr txBox="true"/>
          <p:nvPr/>
        </p:nvSpPr>
        <p:spPr>
          <a:xfrm rot="0">
            <a:off x="685667" y="5726430"/>
            <a:ext cx="2810576" cy="453390"/>
          </a:xfrm>
          <a:prstGeom prst="rect">
            <a:avLst/>
          </a:prstGeom>
        </p:spPr>
        <p:txBody>
          <a:bodyPr anchor="t" rtlCol="false" tIns="0" lIns="0" bIns="0" rIns="0">
            <a:spAutoFit/>
          </a:bodyPr>
          <a:lstStyle/>
          <a:p>
            <a:pPr algn="l">
              <a:lnSpc>
                <a:spcPts val="3359"/>
              </a:lnSpc>
            </a:pPr>
            <a:r>
              <a:rPr lang="en-US" sz="2400">
                <a:solidFill>
                  <a:srgbClr val="FEFEFE"/>
                </a:solidFill>
                <a:latin typeface="Arial MT Pro"/>
                <a:ea typeface="Arial MT Pro"/>
                <a:cs typeface="Arial MT Pro"/>
                <a:sym typeface="Arial MT Pro"/>
              </a:rPr>
              <a:t>SIC 701 Ai Team 17</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888655" cy="1197292"/>
            <a:chOff x="0" y="0"/>
            <a:chExt cx="9888652" cy="1197292"/>
          </a:xfrm>
        </p:grpSpPr>
        <p:sp>
          <p:nvSpPr>
            <p:cNvPr name="Freeform 3" id="3"/>
            <p:cNvSpPr/>
            <p:nvPr/>
          </p:nvSpPr>
          <p:spPr>
            <a:xfrm flipH="false" flipV="false" rot="0">
              <a:off x="0" y="0"/>
              <a:ext cx="9888601" cy="1197229"/>
            </a:xfrm>
            <a:custGeom>
              <a:avLst/>
              <a:gdLst/>
              <a:ahLst/>
              <a:cxnLst/>
              <a:rect r="r" b="b" t="t" l="l"/>
              <a:pathLst>
                <a:path h="1197229" w="9888601">
                  <a:moveTo>
                    <a:pt x="0" y="0"/>
                  </a:moveTo>
                  <a:lnTo>
                    <a:pt x="0" y="1197229"/>
                  </a:lnTo>
                  <a:lnTo>
                    <a:pt x="9888601" y="1197229"/>
                  </a:lnTo>
                  <a:lnTo>
                    <a:pt x="9888601" y="0"/>
                  </a:lnTo>
                  <a:close/>
                </a:path>
              </a:pathLst>
            </a:custGeom>
            <a:solidFill>
              <a:srgbClr val="193EB0"/>
            </a:solidFill>
          </p:spPr>
        </p:sp>
      </p:grpSp>
      <p:sp>
        <p:nvSpPr>
          <p:cNvPr name="Freeform 4" id="4"/>
          <p:cNvSpPr/>
          <p:nvPr/>
        </p:nvSpPr>
        <p:spPr>
          <a:xfrm flipH="false" flipV="false" rot="0">
            <a:off x="564909" y="6204680"/>
            <a:ext cx="8443322" cy="48711"/>
          </a:xfrm>
          <a:custGeom>
            <a:avLst/>
            <a:gdLst/>
            <a:ahLst/>
            <a:cxnLst/>
            <a:rect r="r" b="b" t="t" l="l"/>
            <a:pathLst>
              <a:path h="48711" w="8443322">
                <a:moveTo>
                  <a:pt x="0" y="0"/>
                </a:moveTo>
                <a:lnTo>
                  <a:pt x="8443322" y="0"/>
                </a:lnTo>
                <a:lnTo>
                  <a:pt x="8443322" y="48711"/>
                </a:lnTo>
                <a:lnTo>
                  <a:pt x="0" y="4871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18210" y="2034863"/>
            <a:ext cx="2295148" cy="3060197"/>
          </a:xfrm>
          <a:custGeom>
            <a:avLst/>
            <a:gdLst/>
            <a:ahLst/>
            <a:cxnLst/>
            <a:rect r="r" b="b" t="t" l="l"/>
            <a:pathLst>
              <a:path h="3060197" w="2295148">
                <a:moveTo>
                  <a:pt x="0" y="0"/>
                </a:moveTo>
                <a:lnTo>
                  <a:pt x="2295148" y="0"/>
                </a:lnTo>
                <a:lnTo>
                  <a:pt x="2295148" y="3060197"/>
                </a:lnTo>
                <a:lnTo>
                  <a:pt x="0" y="3060197"/>
                </a:lnTo>
                <a:lnTo>
                  <a:pt x="0" y="0"/>
                </a:lnTo>
                <a:close/>
              </a:path>
            </a:pathLst>
          </a:custGeom>
          <a:blipFill>
            <a:blip r:embed="rId4"/>
            <a:stretch>
              <a:fillRect l="0" t="0" r="0" b="0"/>
            </a:stretch>
          </a:blipFill>
        </p:spPr>
      </p:sp>
      <p:sp>
        <p:nvSpPr>
          <p:cNvPr name="Freeform 6" id="6"/>
          <p:cNvSpPr/>
          <p:nvPr/>
        </p:nvSpPr>
        <p:spPr>
          <a:xfrm flipH="false" flipV="false" rot="0">
            <a:off x="7464857" y="2092841"/>
            <a:ext cx="2287918" cy="3050557"/>
          </a:xfrm>
          <a:custGeom>
            <a:avLst/>
            <a:gdLst/>
            <a:ahLst/>
            <a:cxnLst/>
            <a:rect r="r" b="b" t="t" l="l"/>
            <a:pathLst>
              <a:path h="3050557" w="2287918">
                <a:moveTo>
                  <a:pt x="0" y="0"/>
                </a:moveTo>
                <a:lnTo>
                  <a:pt x="2287918" y="0"/>
                </a:lnTo>
                <a:lnTo>
                  <a:pt x="2287918" y="3050557"/>
                </a:lnTo>
                <a:lnTo>
                  <a:pt x="0" y="3050557"/>
                </a:lnTo>
                <a:lnTo>
                  <a:pt x="0" y="0"/>
                </a:lnTo>
                <a:close/>
              </a:path>
            </a:pathLst>
          </a:custGeom>
          <a:blipFill>
            <a:blip r:embed="rId5"/>
            <a:stretch>
              <a:fillRect l="0" t="0" r="0" b="0"/>
            </a:stretch>
          </a:blipFill>
        </p:spPr>
      </p:sp>
      <p:sp>
        <p:nvSpPr>
          <p:cNvPr name="Freeform 7" id="7"/>
          <p:cNvSpPr/>
          <p:nvPr/>
        </p:nvSpPr>
        <p:spPr>
          <a:xfrm flipH="false" flipV="false" rot="0">
            <a:off x="2507152" y="2034863"/>
            <a:ext cx="2364366" cy="3152488"/>
          </a:xfrm>
          <a:custGeom>
            <a:avLst/>
            <a:gdLst/>
            <a:ahLst/>
            <a:cxnLst/>
            <a:rect r="r" b="b" t="t" l="l"/>
            <a:pathLst>
              <a:path h="3152488" w="2364366">
                <a:moveTo>
                  <a:pt x="0" y="0"/>
                </a:moveTo>
                <a:lnTo>
                  <a:pt x="2364366" y="0"/>
                </a:lnTo>
                <a:lnTo>
                  <a:pt x="2364366" y="3152489"/>
                </a:lnTo>
                <a:lnTo>
                  <a:pt x="0" y="3152489"/>
                </a:lnTo>
                <a:lnTo>
                  <a:pt x="0" y="0"/>
                </a:lnTo>
                <a:close/>
              </a:path>
            </a:pathLst>
          </a:custGeom>
          <a:blipFill>
            <a:blip r:embed="rId6"/>
            <a:stretch>
              <a:fillRect l="0" t="0" r="0" b="0"/>
            </a:stretch>
          </a:blipFill>
        </p:spPr>
      </p:sp>
      <p:sp>
        <p:nvSpPr>
          <p:cNvPr name="Freeform 8" id="8"/>
          <p:cNvSpPr/>
          <p:nvPr/>
        </p:nvSpPr>
        <p:spPr>
          <a:xfrm flipH="false" flipV="false" rot="0">
            <a:off x="4966768" y="2034863"/>
            <a:ext cx="2331401" cy="3108535"/>
          </a:xfrm>
          <a:custGeom>
            <a:avLst/>
            <a:gdLst/>
            <a:ahLst/>
            <a:cxnLst/>
            <a:rect r="r" b="b" t="t" l="l"/>
            <a:pathLst>
              <a:path h="3108535" w="2331401">
                <a:moveTo>
                  <a:pt x="0" y="0"/>
                </a:moveTo>
                <a:lnTo>
                  <a:pt x="2331402" y="0"/>
                </a:lnTo>
                <a:lnTo>
                  <a:pt x="2331402" y="3108535"/>
                </a:lnTo>
                <a:lnTo>
                  <a:pt x="0" y="3108535"/>
                </a:lnTo>
                <a:lnTo>
                  <a:pt x="0" y="0"/>
                </a:lnTo>
                <a:close/>
              </a:path>
            </a:pathLst>
          </a:custGeom>
          <a:blipFill>
            <a:blip r:embed="rId7"/>
            <a:stretch>
              <a:fillRect l="0" t="0" r="0" b="0"/>
            </a:stretch>
          </a:blipFill>
        </p:spPr>
      </p:sp>
      <p:sp>
        <p:nvSpPr>
          <p:cNvPr name="TextBox 9" id="9"/>
          <p:cNvSpPr txBox="true"/>
          <p:nvPr/>
        </p:nvSpPr>
        <p:spPr>
          <a:xfrm rot="0">
            <a:off x="572595" y="6307112"/>
            <a:ext cx="2208266" cy="246974"/>
          </a:xfrm>
          <a:prstGeom prst="rect">
            <a:avLst/>
          </a:prstGeom>
        </p:spPr>
        <p:txBody>
          <a:bodyPr anchor="t" rtlCol="false" tIns="0" lIns="0" bIns="0" rIns="0">
            <a:spAutoFit/>
          </a:bodyPr>
          <a:lstStyle/>
          <a:p>
            <a:pPr algn="l">
              <a:lnSpc>
                <a:spcPts val="1819"/>
              </a:lnSpc>
            </a:pPr>
            <a:r>
              <a:rPr lang="en-US" sz="1299">
                <a:solidFill>
                  <a:srgbClr val="7F7F7F"/>
                </a:solidFill>
                <a:latin typeface="Arial MT Pro"/>
                <a:ea typeface="Arial MT Pro"/>
                <a:cs typeface="Arial MT Pro"/>
                <a:sym typeface="Arial MT Pro"/>
              </a:rPr>
              <a:t>Samsung Innovation Campus</a:t>
            </a:r>
          </a:p>
        </p:txBody>
      </p:sp>
      <p:sp>
        <p:nvSpPr>
          <p:cNvPr name="TextBox 10" id="10"/>
          <p:cNvSpPr txBox="true"/>
          <p:nvPr/>
        </p:nvSpPr>
        <p:spPr>
          <a:xfrm rot="0">
            <a:off x="989113" y="5270793"/>
            <a:ext cx="553343" cy="422275"/>
          </a:xfrm>
          <a:prstGeom prst="rect">
            <a:avLst/>
          </a:prstGeom>
        </p:spPr>
        <p:txBody>
          <a:bodyPr anchor="t" rtlCol="false" tIns="0" lIns="0" bIns="0" rIns="0">
            <a:spAutoFit/>
          </a:bodyPr>
          <a:lstStyle/>
          <a:p>
            <a:pPr algn="ctr">
              <a:lnSpc>
                <a:spcPts val="3499"/>
              </a:lnSpc>
            </a:pPr>
            <a:r>
              <a:rPr lang="en-US" sz="2499" b="true">
                <a:solidFill>
                  <a:srgbClr val="FF2828"/>
                </a:solidFill>
                <a:latin typeface="Canva Sans Bold"/>
                <a:ea typeface="Canva Sans Bold"/>
                <a:cs typeface="Canva Sans Bold"/>
                <a:sym typeface="Canva Sans Bold"/>
              </a:rPr>
              <a:t>Bot</a:t>
            </a:r>
          </a:p>
        </p:txBody>
      </p:sp>
      <p:sp>
        <p:nvSpPr>
          <p:cNvPr name="TextBox 11" id="11"/>
          <p:cNvSpPr txBox="true"/>
          <p:nvPr/>
        </p:nvSpPr>
        <p:spPr>
          <a:xfrm rot="0">
            <a:off x="7992073" y="5270793"/>
            <a:ext cx="1233488" cy="422275"/>
          </a:xfrm>
          <a:prstGeom prst="rect">
            <a:avLst/>
          </a:prstGeom>
        </p:spPr>
        <p:txBody>
          <a:bodyPr anchor="t" rtlCol="false" tIns="0" lIns="0" bIns="0" rIns="0">
            <a:spAutoFit/>
          </a:bodyPr>
          <a:lstStyle/>
          <a:p>
            <a:pPr algn="ctr">
              <a:lnSpc>
                <a:spcPts val="3499"/>
              </a:lnSpc>
            </a:pPr>
            <a:r>
              <a:rPr lang="en-US" b="true" sz="2499">
                <a:solidFill>
                  <a:srgbClr val="00BF63"/>
                </a:solidFill>
                <a:latin typeface="Canva Sans Bold"/>
                <a:ea typeface="Canva Sans Bold"/>
                <a:cs typeface="Canva Sans Bold"/>
                <a:sym typeface="Canva Sans Bold"/>
              </a:rPr>
              <a:t>Verified</a:t>
            </a:r>
          </a:p>
        </p:txBody>
      </p:sp>
      <p:sp>
        <p:nvSpPr>
          <p:cNvPr name="TextBox 12" id="12"/>
          <p:cNvSpPr txBox="true"/>
          <p:nvPr/>
        </p:nvSpPr>
        <p:spPr>
          <a:xfrm rot="0">
            <a:off x="5340381" y="5270793"/>
            <a:ext cx="1584176" cy="422275"/>
          </a:xfrm>
          <a:prstGeom prst="rect">
            <a:avLst/>
          </a:prstGeom>
        </p:spPr>
        <p:txBody>
          <a:bodyPr anchor="t" rtlCol="false" tIns="0" lIns="0" bIns="0" rIns="0">
            <a:spAutoFit/>
          </a:bodyPr>
          <a:lstStyle/>
          <a:p>
            <a:pPr algn="ctr">
              <a:lnSpc>
                <a:spcPts val="3499"/>
              </a:lnSpc>
              <a:spcBef>
                <a:spcPct val="0"/>
              </a:spcBef>
            </a:pPr>
            <a:r>
              <a:rPr lang="en-US" b="true" sz="2499">
                <a:solidFill>
                  <a:srgbClr val="193EB0"/>
                </a:solidFill>
                <a:latin typeface="Canva Sans Bold"/>
                <a:ea typeface="Canva Sans Bold"/>
                <a:cs typeface="Canva Sans Bold"/>
                <a:sym typeface="Canva Sans Bold"/>
              </a:rPr>
              <a:t>Real</a:t>
            </a:r>
          </a:p>
        </p:txBody>
      </p:sp>
      <p:sp>
        <p:nvSpPr>
          <p:cNvPr name="TextBox 13" id="13"/>
          <p:cNvSpPr txBox="true"/>
          <p:nvPr/>
        </p:nvSpPr>
        <p:spPr>
          <a:xfrm rot="0">
            <a:off x="2871452" y="5270793"/>
            <a:ext cx="1635766" cy="422275"/>
          </a:xfrm>
          <a:prstGeom prst="rect">
            <a:avLst/>
          </a:prstGeom>
        </p:spPr>
        <p:txBody>
          <a:bodyPr anchor="t" rtlCol="false" tIns="0" lIns="0" bIns="0" rIns="0">
            <a:spAutoFit/>
          </a:bodyPr>
          <a:lstStyle/>
          <a:p>
            <a:pPr algn="ctr">
              <a:lnSpc>
                <a:spcPts val="3499"/>
              </a:lnSpc>
              <a:spcBef>
                <a:spcPct val="0"/>
              </a:spcBef>
            </a:pPr>
            <a:r>
              <a:rPr lang="en-US" b="true" sz="2499">
                <a:solidFill>
                  <a:srgbClr val="FFBD59"/>
                </a:solidFill>
                <a:latin typeface="Canva Sans Bold"/>
                <a:ea typeface="Canva Sans Bold"/>
                <a:cs typeface="Canva Sans Bold"/>
                <a:sym typeface="Canva Sans Bold"/>
              </a:rPr>
              <a:t>Cyborg</a:t>
            </a:r>
          </a:p>
        </p:txBody>
      </p:sp>
      <p:sp>
        <p:nvSpPr>
          <p:cNvPr name="TextBox 14" id="14"/>
          <p:cNvSpPr txBox="true"/>
          <p:nvPr/>
        </p:nvSpPr>
        <p:spPr>
          <a:xfrm rot="0">
            <a:off x="406332" y="531971"/>
            <a:ext cx="1694557" cy="578492"/>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Arial MT Pro"/>
                <a:ea typeface="Arial MT Pro"/>
                <a:cs typeface="Arial MT Pro"/>
                <a:sym typeface="Arial MT Pro"/>
              </a:rPr>
              <a:t>Project 3</a:t>
            </a:r>
          </a:p>
          <a:p>
            <a:pPr algn="l">
              <a:lnSpc>
                <a:spcPts val="2239"/>
              </a:lnSpc>
              <a:spcBef>
                <a:spcPct val="0"/>
              </a:spcBef>
            </a:pPr>
            <a:r>
              <a:rPr lang="en-US" sz="1599">
                <a:solidFill>
                  <a:srgbClr val="FFFFFF"/>
                </a:solidFill>
                <a:latin typeface="Arial MT Pro"/>
                <a:ea typeface="Arial MT Pro"/>
                <a:cs typeface="Arial MT Pro"/>
                <a:sym typeface="Arial MT Pro"/>
              </a:rPr>
              <a:t>Graduation Project</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888655" cy="1197292"/>
            <a:chOff x="0" y="0"/>
            <a:chExt cx="9888652" cy="1197292"/>
          </a:xfrm>
        </p:grpSpPr>
        <p:sp>
          <p:nvSpPr>
            <p:cNvPr name="Freeform 3" id="3"/>
            <p:cNvSpPr/>
            <p:nvPr/>
          </p:nvSpPr>
          <p:spPr>
            <a:xfrm flipH="false" flipV="false" rot="0">
              <a:off x="0" y="0"/>
              <a:ext cx="9888601" cy="1197229"/>
            </a:xfrm>
            <a:custGeom>
              <a:avLst/>
              <a:gdLst/>
              <a:ahLst/>
              <a:cxnLst/>
              <a:rect r="r" b="b" t="t" l="l"/>
              <a:pathLst>
                <a:path h="1197229" w="9888601">
                  <a:moveTo>
                    <a:pt x="0" y="0"/>
                  </a:moveTo>
                  <a:lnTo>
                    <a:pt x="0" y="1197229"/>
                  </a:lnTo>
                  <a:lnTo>
                    <a:pt x="9888601" y="1197229"/>
                  </a:lnTo>
                  <a:lnTo>
                    <a:pt x="9888601" y="0"/>
                  </a:lnTo>
                  <a:close/>
                </a:path>
              </a:pathLst>
            </a:custGeom>
            <a:solidFill>
              <a:srgbClr val="193EB0"/>
            </a:solidFill>
          </p:spPr>
        </p:sp>
      </p:grpSp>
      <p:sp>
        <p:nvSpPr>
          <p:cNvPr name="Freeform 4" id="4"/>
          <p:cNvSpPr/>
          <p:nvPr/>
        </p:nvSpPr>
        <p:spPr>
          <a:xfrm flipH="false" flipV="false" rot="0">
            <a:off x="564909" y="6204680"/>
            <a:ext cx="8443322" cy="48711"/>
          </a:xfrm>
          <a:custGeom>
            <a:avLst/>
            <a:gdLst/>
            <a:ahLst/>
            <a:cxnLst/>
            <a:rect r="r" b="b" t="t" l="l"/>
            <a:pathLst>
              <a:path h="48711" w="8443322">
                <a:moveTo>
                  <a:pt x="0" y="0"/>
                </a:moveTo>
                <a:lnTo>
                  <a:pt x="8443322" y="0"/>
                </a:lnTo>
                <a:lnTo>
                  <a:pt x="8443322" y="48711"/>
                </a:lnTo>
                <a:lnTo>
                  <a:pt x="0" y="4871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6967002" y="4791863"/>
            <a:ext cx="3391723" cy="1925032"/>
          </a:xfrm>
          <a:custGeom>
            <a:avLst/>
            <a:gdLst/>
            <a:ahLst/>
            <a:cxnLst/>
            <a:rect r="r" b="b" t="t" l="l"/>
            <a:pathLst>
              <a:path h="1925032" w="3391723">
                <a:moveTo>
                  <a:pt x="0" y="0"/>
                </a:moveTo>
                <a:lnTo>
                  <a:pt x="3391723" y="0"/>
                </a:lnTo>
                <a:lnTo>
                  <a:pt x="3391723" y="1925032"/>
                </a:lnTo>
                <a:lnTo>
                  <a:pt x="0" y="1925032"/>
                </a:lnTo>
                <a:lnTo>
                  <a:pt x="0" y="0"/>
                </a:lnTo>
                <a:close/>
              </a:path>
            </a:pathLst>
          </a:custGeom>
          <a:blipFill>
            <a:blip r:embed="rId4"/>
            <a:stretch>
              <a:fillRect l="0" t="0" r="0" b="0"/>
            </a:stretch>
          </a:blipFill>
        </p:spPr>
      </p:sp>
      <p:sp>
        <p:nvSpPr>
          <p:cNvPr name="TextBox 6" id="6"/>
          <p:cNvSpPr txBox="true"/>
          <p:nvPr/>
        </p:nvSpPr>
        <p:spPr>
          <a:xfrm rot="0">
            <a:off x="572595" y="2131661"/>
            <a:ext cx="8628555" cy="3509746"/>
          </a:xfrm>
          <a:prstGeom prst="rect">
            <a:avLst/>
          </a:prstGeom>
        </p:spPr>
        <p:txBody>
          <a:bodyPr anchor="t" rtlCol="false" tIns="0" lIns="0" bIns="0" rIns="0">
            <a:spAutoFit/>
          </a:bodyPr>
          <a:lstStyle/>
          <a:p>
            <a:pPr algn="l">
              <a:lnSpc>
                <a:spcPts val="2444"/>
              </a:lnSpc>
            </a:pPr>
          </a:p>
          <a:p>
            <a:pPr algn="l">
              <a:lnSpc>
                <a:spcPts val="2864"/>
              </a:lnSpc>
            </a:pPr>
            <a:r>
              <a:rPr lang="en-US" sz="2046">
                <a:solidFill>
                  <a:srgbClr val="000000"/>
                </a:solidFill>
                <a:latin typeface="Arial MT Pro"/>
                <a:ea typeface="Arial MT Pro"/>
                <a:cs typeface="Arial MT Pro"/>
                <a:sym typeface="Arial MT Pro"/>
              </a:rPr>
              <a:t>T</a:t>
            </a:r>
            <a:r>
              <a:rPr lang="en-US" sz="2046">
                <a:solidFill>
                  <a:srgbClr val="000000"/>
                </a:solidFill>
                <a:latin typeface="Arial MT Pro"/>
                <a:ea typeface="Arial MT Pro"/>
                <a:cs typeface="Arial MT Pro"/>
                <a:sym typeface="Arial MT Pro"/>
              </a:rPr>
              <a:t>he goal of this project is to build an intelligent system that detects fake accounts on X (Twitter) by analyzing both profile images and posted media.</a:t>
            </a:r>
          </a:p>
          <a:p>
            <a:pPr algn="l">
              <a:lnSpc>
                <a:spcPts val="2864"/>
              </a:lnSpc>
            </a:pPr>
            <a:r>
              <a:rPr lang="en-US" sz="2046">
                <a:solidFill>
                  <a:srgbClr val="000000"/>
                </a:solidFill>
                <a:latin typeface="Arial MT Pro"/>
                <a:ea typeface="Arial MT Pro"/>
                <a:cs typeface="Arial MT Pro"/>
                <a:sym typeface="Arial MT Pro"/>
              </a:rPr>
              <a:t>Our system uses AI models to determine whether a profile picture or posted image is real, AI-generated, stolen, or manipulated and identify whether an account is likely real, fake, or bot-controlled.</a:t>
            </a:r>
          </a:p>
          <a:p>
            <a:pPr algn="l">
              <a:lnSpc>
                <a:spcPts val="2971"/>
              </a:lnSpc>
            </a:pPr>
          </a:p>
          <a:p>
            <a:pPr algn="ctr">
              <a:lnSpc>
                <a:spcPts val="2724"/>
              </a:lnSpc>
            </a:pPr>
            <a:r>
              <a:rPr lang="en-US" sz="1946" b="true">
                <a:solidFill>
                  <a:srgbClr val="000000"/>
                </a:solidFill>
                <a:latin typeface="Arial MT Pro Bold"/>
                <a:ea typeface="Arial MT Pro Bold"/>
                <a:cs typeface="Arial MT Pro Bold"/>
                <a:sym typeface="Arial MT Pro Bold"/>
              </a:rPr>
              <a:t>"The Shield Against Digital Deception”.</a:t>
            </a:r>
          </a:p>
          <a:p>
            <a:pPr algn="ctr">
              <a:lnSpc>
                <a:spcPts val="2304"/>
              </a:lnSpc>
              <a:spcBef>
                <a:spcPct val="0"/>
              </a:spcBef>
            </a:pPr>
          </a:p>
        </p:txBody>
      </p:sp>
      <p:sp>
        <p:nvSpPr>
          <p:cNvPr name="TextBox 7" id="7"/>
          <p:cNvSpPr txBox="true"/>
          <p:nvPr/>
        </p:nvSpPr>
        <p:spPr>
          <a:xfrm rot="0">
            <a:off x="572595" y="6307112"/>
            <a:ext cx="2208266" cy="246974"/>
          </a:xfrm>
          <a:prstGeom prst="rect">
            <a:avLst/>
          </a:prstGeom>
        </p:spPr>
        <p:txBody>
          <a:bodyPr anchor="t" rtlCol="false" tIns="0" lIns="0" bIns="0" rIns="0">
            <a:spAutoFit/>
          </a:bodyPr>
          <a:lstStyle/>
          <a:p>
            <a:pPr algn="l">
              <a:lnSpc>
                <a:spcPts val="1819"/>
              </a:lnSpc>
            </a:pPr>
            <a:r>
              <a:rPr lang="en-US" sz="1299">
                <a:solidFill>
                  <a:srgbClr val="7F7F7F"/>
                </a:solidFill>
                <a:latin typeface="Arial MT Pro"/>
                <a:ea typeface="Arial MT Pro"/>
                <a:cs typeface="Arial MT Pro"/>
                <a:sym typeface="Arial MT Pro"/>
              </a:rPr>
              <a:t>Samsung Innovation Campus</a:t>
            </a:r>
          </a:p>
        </p:txBody>
      </p:sp>
      <p:sp>
        <p:nvSpPr>
          <p:cNvPr name="TextBox 8" id="8"/>
          <p:cNvSpPr txBox="true"/>
          <p:nvPr/>
        </p:nvSpPr>
        <p:spPr>
          <a:xfrm rot="0">
            <a:off x="499272" y="1417044"/>
            <a:ext cx="2629392" cy="592455"/>
          </a:xfrm>
          <a:prstGeom prst="rect">
            <a:avLst/>
          </a:prstGeom>
        </p:spPr>
        <p:txBody>
          <a:bodyPr anchor="t" rtlCol="false" tIns="0" lIns="0" bIns="0" rIns="0">
            <a:spAutoFit/>
          </a:bodyPr>
          <a:lstStyle/>
          <a:p>
            <a:pPr algn="l">
              <a:lnSpc>
                <a:spcPts val="4620"/>
              </a:lnSpc>
              <a:spcBef>
                <a:spcPct val="0"/>
              </a:spcBef>
            </a:pPr>
            <a:r>
              <a:rPr lang="en-US" b="true" sz="3300">
                <a:solidFill>
                  <a:srgbClr val="0C0C0C"/>
                </a:solidFill>
                <a:latin typeface="Poppins Bold"/>
                <a:ea typeface="Poppins Bold"/>
                <a:cs typeface="Poppins Bold"/>
                <a:sym typeface="Poppins Bold"/>
              </a:rPr>
              <a:t>Project Goal</a:t>
            </a:r>
          </a:p>
        </p:txBody>
      </p:sp>
      <p:sp>
        <p:nvSpPr>
          <p:cNvPr name="TextBox 9" id="9"/>
          <p:cNvSpPr txBox="true"/>
          <p:nvPr/>
        </p:nvSpPr>
        <p:spPr>
          <a:xfrm rot="0">
            <a:off x="406332" y="531971"/>
            <a:ext cx="1694557" cy="578492"/>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Arial MT Pro"/>
                <a:ea typeface="Arial MT Pro"/>
                <a:cs typeface="Arial MT Pro"/>
                <a:sym typeface="Arial MT Pro"/>
              </a:rPr>
              <a:t>Project 3</a:t>
            </a:r>
          </a:p>
          <a:p>
            <a:pPr algn="l">
              <a:lnSpc>
                <a:spcPts val="2239"/>
              </a:lnSpc>
              <a:spcBef>
                <a:spcPct val="0"/>
              </a:spcBef>
            </a:pPr>
            <a:r>
              <a:rPr lang="en-US" sz="1599">
                <a:solidFill>
                  <a:srgbClr val="FFFFFF"/>
                </a:solidFill>
                <a:latin typeface="Arial MT Pro"/>
                <a:ea typeface="Arial MT Pro"/>
                <a:cs typeface="Arial MT Pro"/>
                <a:sym typeface="Arial MT Pro"/>
              </a:rPr>
              <a:t>Graduation Project</a:t>
            </a:r>
          </a:p>
        </p:txBody>
      </p:sp>
      <p:sp>
        <p:nvSpPr>
          <p:cNvPr name="Freeform 10" id="10"/>
          <p:cNvSpPr/>
          <p:nvPr/>
        </p:nvSpPr>
        <p:spPr>
          <a:xfrm flipH="false" flipV="false" rot="0">
            <a:off x="499272" y="2009499"/>
            <a:ext cx="2506161" cy="38100"/>
          </a:xfrm>
          <a:custGeom>
            <a:avLst/>
            <a:gdLst/>
            <a:ahLst/>
            <a:cxnLst/>
            <a:rect r="r" b="b" t="t" l="l"/>
            <a:pathLst>
              <a:path h="38100" w="2506161">
                <a:moveTo>
                  <a:pt x="0" y="0"/>
                </a:moveTo>
                <a:lnTo>
                  <a:pt x="2506161" y="0"/>
                </a:lnTo>
                <a:lnTo>
                  <a:pt x="2506161" y="38100"/>
                </a:lnTo>
                <a:lnTo>
                  <a:pt x="0" y="381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1705" y="0"/>
            <a:ext cx="9888655" cy="1197292"/>
            <a:chOff x="0" y="0"/>
            <a:chExt cx="9888652" cy="1197292"/>
          </a:xfrm>
        </p:grpSpPr>
        <p:sp>
          <p:nvSpPr>
            <p:cNvPr name="Freeform 3" id="3"/>
            <p:cNvSpPr/>
            <p:nvPr/>
          </p:nvSpPr>
          <p:spPr>
            <a:xfrm flipH="false" flipV="false" rot="0">
              <a:off x="0" y="0"/>
              <a:ext cx="9888601" cy="1197229"/>
            </a:xfrm>
            <a:custGeom>
              <a:avLst/>
              <a:gdLst/>
              <a:ahLst/>
              <a:cxnLst/>
              <a:rect r="r" b="b" t="t" l="l"/>
              <a:pathLst>
                <a:path h="1197229" w="9888601">
                  <a:moveTo>
                    <a:pt x="0" y="0"/>
                  </a:moveTo>
                  <a:lnTo>
                    <a:pt x="0" y="1197229"/>
                  </a:lnTo>
                  <a:lnTo>
                    <a:pt x="9888601" y="1197229"/>
                  </a:lnTo>
                  <a:lnTo>
                    <a:pt x="9888601" y="0"/>
                  </a:lnTo>
                  <a:close/>
                </a:path>
              </a:pathLst>
            </a:custGeom>
            <a:solidFill>
              <a:srgbClr val="193EB0"/>
            </a:solidFill>
          </p:spPr>
        </p:sp>
      </p:grpSp>
      <p:sp>
        <p:nvSpPr>
          <p:cNvPr name="TextBox 4" id="4"/>
          <p:cNvSpPr txBox="true"/>
          <p:nvPr/>
        </p:nvSpPr>
        <p:spPr>
          <a:xfrm rot="0">
            <a:off x="438773" y="1434631"/>
            <a:ext cx="2623840" cy="574868"/>
          </a:xfrm>
          <a:prstGeom prst="rect">
            <a:avLst/>
          </a:prstGeom>
        </p:spPr>
        <p:txBody>
          <a:bodyPr anchor="t" rtlCol="false" tIns="0" lIns="0" bIns="0" rIns="0">
            <a:spAutoFit/>
          </a:bodyPr>
          <a:lstStyle/>
          <a:p>
            <a:pPr algn="ctr">
              <a:lnSpc>
                <a:spcPts val="4539"/>
              </a:lnSpc>
              <a:spcBef>
                <a:spcPct val="0"/>
              </a:spcBef>
            </a:pPr>
            <a:r>
              <a:rPr lang="en-US" b="true" sz="3242">
                <a:solidFill>
                  <a:srgbClr val="0C0C0C"/>
                </a:solidFill>
                <a:latin typeface="Poppins Bold"/>
                <a:ea typeface="Poppins Bold"/>
                <a:cs typeface="Poppins Bold"/>
                <a:sym typeface="Poppins Bold"/>
              </a:rPr>
              <a:t>This</a:t>
            </a:r>
            <a:r>
              <a:rPr lang="en-US" b="true" sz="3242">
                <a:solidFill>
                  <a:srgbClr val="0C0C0C"/>
                </a:solidFill>
                <a:latin typeface="Poppins Bold"/>
                <a:ea typeface="Poppins Bold"/>
                <a:cs typeface="Poppins Bold"/>
                <a:sym typeface="Poppins Bold"/>
              </a:rPr>
              <a:t> Enables</a:t>
            </a:r>
          </a:p>
        </p:txBody>
      </p:sp>
      <p:sp>
        <p:nvSpPr>
          <p:cNvPr name="TextBox 5" id="5"/>
          <p:cNvSpPr txBox="true"/>
          <p:nvPr/>
        </p:nvSpPr>
        <p:spPr>
          <a:xfrm rot="0">
            <a:off x="184769" y="2408519"/>
            <a:ext cx="9016381" cy="2670759"/>
          </a:xfrm>
          <a:prstGeom prst="rect">
            <a:avLst/>
          </a:prstGeom>
        </p:spPr>
        <p:txBody>
          <a:bodyPr anchor="t" rtlCol="false" tIns="0" lIns="0" bIns="0" rIns="0">
            <a:spAutoFit/>
          </a:bodyPr>
          <a:lstStyle/>
          <a:p>
            <a:pPr algn="just" marL="534788" indent="-267394" lvl="1">
              <a:lnSpc>
                <a:spcPts val="3467"/>
              </a:lnSpc>
              <a:buFont typeface="Arial"/>
              <a:buChar char="•"/>
            </a:pPr>
            <a:r>
              <a:rPr lang="en-US" sz="2477">
                <a:solidFill>
                  <a:srgbClr val="000000"/>
                </a:solidFill>
                <a:latin typeface="Arial MT Pro"/>
                <a:ea typeface="Arial MT Pro"/>
                <a:cs typeface="Arial MT Pro"/>
                <a:sym typeface="Arial MT Pro"/>
              </a:rPr>
              <a:t>Improving platform safety and authenticity</a:t>
            </a:r>
          </a:p>
          <a:p>
            <a:pPr algn="just" marL="534788" indent="-267394" lvl="1">
              <a:lnSpc>
                <a:spcPts val="3467"/>
              </a:lnSpc>
              <a:buFont typeface="Arial"/>
              <a:buChar char="•"/>
            </a:pPr>
            <a:r>
              <a:rPr lang="en-US" sz="2477">
                <a:solidFill>
                  <a:srgbClr val="000000"/>
                </a:solidFill>
                <a:latin typeface="Arial MT Pro"/>
                <a:ea typeface="Arial MT Pro"/>
                <a:cs typeface="Arial MT Pro"/>
                <a:sym typeface="Arial MT Pro"/>
              </a:rPr>
              <a:t>Reducing the spread of misinformation</a:t>
            </a:r>
          </a:p>
          <a:p>
            <a:pPr algn="just" marL="534788" indent="-267394" lvl="1">
              <a:lnSpc>
                <a:spcPts val="3467"/>
              </a:lnSpc>
              <a:buFont typeface="Arial"/>
              <a:buChar char="•"/>
            </a:pPr>
            <a:r>
              <a:rPr lang="en-US" sz="2477">
                <a:solidFill>
                  <a:srgbClr val="000000"/>
                </a:solidFill>
                <a:latin typeface="Arial MT Pro"/>
                <a:ea typeface="Arial MT Pro"/>
                <a:cs typeface="Arial MT Pro"/>
                <a:sym typeface="Arial MT Pro"/>
              </a:rPr>
              <a:t>Supporting moderation teams with automated detection tools</a:t>
            </a:r>
          </a:p>
          <a:p>
            <a:pPr algn="just" marL="534788" indent="-267394" lvl="1">
              <a:lnSpc>
                <a:spcPts val="3467"/>
              </a:lnSpc>
              <a:buFont typeface="Arial"/>
              <a:buChar char="•"/>
            </a:pPr>
            <a:r>
              <a:rPr lang="en-US" sz="2477">
                <a:solidFill>
                  <a:srgbClr val="000000"/>
                </a:solidFill>
                <a:latin typeface="Arial MT Pro"/>
                <a:ea typeface="Arial MT Pro"/>
                <a:cs typeface="Arial MT Pro"/>
                <a:sym typeface="Arial MT Pro"/>
              </a:rPr>
              <a:t>Enhancing trust in online communities by identifying suspicious or non-human accounts</a:t>
            </a:r>
          </a:p>
        </p:txBody>
      </p:sp>
      <p:sp>
        <p:nvSpPr>
          <p:cNvPr name="Freeform 6" id="6"/>
          <p:cNvSpPr/>
          <p:nvPr/>
        </p:nvSpPr>
        <p:spPr>
          <a:xfrm flipH="false" flipV="false" rot="0">
            <a:off x="6507495" y="4557433"/>
            <a:ext cx="3758153" cy="2133006"/>
          </a:xfrm>
          <a:custGeom>
            <a:avLst/>
            <a:gdLst/>
            <a:ahLst/>
            <a:cxnLst/>
            <a:rect r="r" b="b" t="t" l="l"/>
            <a:pathLst>
              <a:path h="2133006" w="3758153">
                <a:moveTo>
                  <a:pt x="0" y="0"/>
                </a:moveTo>
                <a:lnTo>
                  <a:pt x="3758153" y="0"/>
                </a:lnTo>
                <a:lnTo>
                  <a:pt x="3758153" y="2133006"/>
                </a:lnTo>
                <a:lnTo>
                  <a:pt x="0" y="2133006"/>
                </a:lnTo>
                <a:lnTo>
                  <a:pt x="0" y="0"/>
                </a:lnTo>
                <a:close/>
              </a:path>
            </a:pathLst>
          </a:custGeom>
          <a:blipFill>
            <a:blip r:embed="rId2"/>
            <a:stretch>
              <a:fillRect l="0" t="0" r="0" b="0"/>
            </a:stretch>
          </a:blipFill>
        </p:spPr>
      </p:sp>
      <p:sp>
        <p:nvSpPr>
          <p:cNvPr name="Freeform 7" id="7"/>
          <p:cNvSpPr/>
          <p:nvPr/>
        </p:nvSpPr>
        <p:spPr>
          <a:xfrm flipH="false" flipV="false" rot="0">
            <a:off x="499272" y="2009499"/>
            <a:ext cx="2506161" cy="38100"/>
          </a:xfrm>
          <a:custGeom>
            <a:avLst/>
            <a:gdLst/>
            <a:ahLst/>
            <a:cxnLst/>
            <a:rect r="r" b="b" t="t" l="l"/>
            <a:pathLst>
              <a:path h="38100" w="2506161">
                <a:moveTo>
                  <a:pt x="0" y="0"/>
                </a:moveTo>
                <a:lnTo>
                  <a:pt x="2506161" y="0"/>
                </a:lnTo>
                <a:lnTo>
                  <a:pt x="2506161" y="38100"/>
                </a:lnTo>
                <a:lnTo>
                  <a:pt x="0" y="381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8" id="8"/>
          <p:cNvSpPr txBox="true"/>
          <p:nvPr/>
        </p:nvSpPr>
        <p:spPr>
          <a:xfrm rot="0">
            <a:off x="406332" y="531971"/>
            <a:ext cx="1694557" cy="578492"/>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Arial MT Pro"/>
                <a:ea typeface="Arial MT Pro"/>
                <a:cs typeface="Arial MT Pro"/>
                <a:sym typeface="Arial MT Pro"/>
              </a:rPr>
              <a:t>Project 3</a:t>
            </a:r>
          </a:p>
          <a:p>
            <a:pPr algn="l">
              <a:lnSpc>
                <a:spcPts val="2239"/>
              </a:lnSpc>
              <a:spcBef>
                <a:spcPct val="0"/>
              </a:spcBef>
            </a:pPr>
            <a:r>
              <a:rPr lang="en-US" sz="1599">
                <a:solidFill>
                  <a:srgbClr val="FFFFFF"/>
                </a:solidFill>
                <a:latin typeface="Arial MT Pro"/>
                <a:ea typeface="Arial MT Pro"/>
                <a:cs typeface="Arial MT Pro"/>
                <a:sym typeface="Arial MT Pro"/>
              </a:rPr>
              <a:t>Graduation Project</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193EB0"/>
        </a:solidFill>
      </p:bgPr>
    </p:bg>
    <p:spTree>
      <p:nvGrpSpPr>
        <p:cNvPr id="1" name=""/>
        <p:cNvGrpSpPr/>
        <p:nvPr/>
      </p:nvGrpSpPr>
      <p:grpSpPr>
        <a:xfrm>
          <a:off x="0" y="0"/>
          <a:ext cx="0" cy="0"/>
          <a:chOff x="0" y="0"/>
          <a:chExt cx="0" cy="0"/>
        </a:xfrm>
      </p:grpSpPr>
      <p:sp>
        <p:nvSpPr>
          <p:cNvPr name="Freeform 2" id="2"/>
          <p:cNvSpPr/>
          <p:nvPr/>
        </p:nvSpPr>
        <p:spPr>
          <a:xfrm flipH="false" flipV="false" rot="0">
            <a:off x="7929153" y="247012"/>
            <a:ext cx="1600200" cy="523875"/>
          </a:xfrm>
          <a:custGeom>
            <a:avLst/>
            <a:gdLst/>
            <a:ahLst/>
            <a:cxnLst/>
            <a:rect r="r" b="b" t="t" l="l"/>
            <a:pathLst>
              <a:path h="523875" w="1600200">
                <a:moveTo>
                  <a:pt x="0" y="0"/>
                </a:moveTo>
                <a:lnTo>
                  <a:pt x="1600200" y="0"/>
                </a:lnTo>
                <a:lnTo>
                  <a:pt x="1600200" y="523875"/>
                </a:lnTo>
                <a:lnTo>
                  <a:pt x="0" y="523875"/>
                </a:lnTo>
                <a:lnTo>
                  <a:pt x="0" y="0"/>
                </a:lnTo>
                <a:close/>
              </a:path>
            </a:pathLst>
          </a:custGeom>
          <a:blipFill>
            <a:blip r:embed="rId2"/>
            <a:stretch>
              <a:fillRect l="0" t="0" r="0" b="0"/>
            </a:stretch>
          </a:blipFill>
        </p:spPr>
      </p:sp>
      <p:grpSp>
        <p:nvGrpSpPr>
          <p:cNvPr name="Group 3" id="3"/>
          <p:cNvGrpSpPr>
            <a:grpSpLocks noChangeAspect="true"/>
          </p:cNvGrpSpPr>
          <p:nvPr/>
        </p:nvGrpSpPr>
        <p:grpSpPr>
          <a:xfrm rot="0">
            <a:off x="496110" y="403955"/>
            <a:ext cx="1361465" cy="209550"/>
            <a:chOff x="0" y="0"/>
            <a:chExt cx="1361465" cy="209550"/>
          </a:xfrm>
        </p:grpSpPr>
        <p:sp>
          <p:nvSpPr>
            <p:cNvPr name="Freeform 4" id="4"/>
            <p:cNvSpPr/>
            <p:nvPr/>
          </p:nvSpPr>
          <p:spPr>
            <a:xfrm flipH="false" flipV="false" rot="0">
              <a:off x="0" y="0"/>
              <a:ext cx="1361440" cy="209677"/>
            </a:xfrm>
            <a:custGeom>
              <a:avLst/>
              <a:gdLst/>
              <a:ahLst/>
              <a:cxnLst/>
              <a:rect r="r" b="b" t="t" l="l"/>
              <a:pathLst>
                <a:path h="209677" w="1361440">
                  <a:moveTo>
                    <a:pt x="1008507" y="6223"/>
                  </a:moveTo>
                  <a:cubicBezTo>
                    <a:pt x="1008507" y="200152"/>
                    <a:pt x="1008507" y="200152"/>
                    <a:pt x="1008507" y="200152"/>
                  </a:cubicBezTo>
                  <a:lnTo>
                    <a:pt x="1056640" y="200152"/>
                  </a:lnTo>
                  <a:cubicBezTo>
                    <a:pt x="1053465" y="37973"/>
                    <a:pt x="1053465" y="37719"/>
                    <a:pt x="1053465" y="37719"/>
                  </a:cubicBezTo>
                  <a:cubicBezTo>
                    <a:pt x="1102868" y="200152"/>
                    <a:pt x="1102868" y="200152"/>
                    <a:pt x="1102868" y="200152"/>
                  </a:cubicBezTo>
                  <a:lnTo>
                    <a:pt x="1172210" y="200152"/>
                  </a:lnTo>
                  <a:cubicBezTo>
                    <a:pt x="1172210" y="6223"/>
                    <a:pt x="1172210" y="6223"/>
                    <a:pt x="1172210" y="6223"/>
                  </a:cubicBezTo>
                  <a:lnTo>
                    <a:pt x="1124204" y="6223"/>
                  </a:lnTo>
                  <a:lnTo>
                    <a:pt x="1126617" y="163449"/>
                  </a:lnTo>
                  <a:cubicBezTo>
                    <a:pt x="1081151" y="6223"/>
                    <a:pt x="1081151" y="6223"/>
                    <a:pt x="1081151" y="6223"/>
                  </a:cubicBezTo>
                  <a:close/>
                  <a:moveTo>
                    <a:pt x="208153" y="6223"/>
                  </a:moveTo>
                  <a:cubicBezTo>
                    <a:pt x="172466" y="201930"/>
                    <a:pt x="172466" y="201930"/>
                    <a:pt x="172466" y="201930"/>
                  </a:cubicBezTo>
                  <a:lnTo>
                    <a:pt x="224917" y="201930"/>
                  </a:lnTo>
                  <a:cubicBezTo>
                    <a:pt x="251841" y="20701"/>
                    <a:pt x="251841" y="20701"/>
                    <a:pt x="251841" y="20701"/>
                  </a:cubicBezTo>
                  <a:cubicBezTo>
                    <a:pt x="278765" y="201930"/>
                    <a:pt x="278765" y="201930"/>
                    <a:pt x="278765" y="201930"/>
                  </a:cubicBezTo>
                  <a:lnTo>
                    <a:pt x="330581" y="201930"/>
                  </a:lnTo>
                  <a:cubicBezTo>
                    <a:pt x="294894" y="6223"/>
                    <a:pt x="294894" y="6223"/>
                    <a:pt x="294894" y="6223"/>
                  </a:cubicBezTo>
                  <a:close/>
                  <a:moveTo>
                    <a:pt x="373634" y="6223"/>
                  </a:moveTo>
                  <a:cubicBezTo>
                    <a:pt x="369951" y="201930"/>
                    <a:pt x="369951" y="201930"/>
                    <a:pt x="369951" y="201930"/>
                  </a:cubicBezTo>
                  <a:lnTo>
                    <a:pt x="418084" y="201930"/>
                  </a:lnTo>
                  <a:cubicBezTo>
                    <a:pt x="419354" y="20701"/>
                    <a:pt x="419354" y="20701"/>
                    <a:pt x="419354" y="20701"/>
                  </a:cubicBezTo>
                  <a:cubicBezTo>
                    <a:pt x="453009" y="201930"/>
                    <a:pt x="453009" y="201930"/>
                    <a:pt x="453009" y="201930"/>
                  </a:cubicBezTo>
                  <a:lnTo>
                    <a:pt x="502412" y="201930"/>
                  </a:lnTo>
                  <a:cubicBezTo>
                    <a:pt x="536194" y="20701"/>
                    <a:pt x="536194" y="20701"/>
                    <a:pt x="536194" y="20701"/>
                  </a:cubicBezTo>
                  <a:cubicBezTo>
                    <a:pt x="537464" y="201930"/>
                    <a:pt x="537464" y="201930"/>
                    <a:pt x="537464" y="201930"/>
                  </a:cubicBezTo>
                  <a:lnTo>
                    <a:pt x="586105" y="201930"/>
                  </a:lnTo>
                  <a:cubicBezTo>
                    <a:pt x="581787" y="6223"/>
                    <a:pt x="581787" y="6223"/>
                    <a:pt x="581787" y="6223"/>
                  </a:cubicBezTo>
                  <a:lnTo>
                    <a:pt x="502412" y="6223"/>
                  </a:lnTo>
                  <a:cubicBezTo>
                    <a:pt x="478028" y="159258"/>
                    <a:pt x="478028" y="159258"/>
                    <a:pt x="478028" y="159258"/>
                  </a:cubicBezTo>
                  <a:cubicBezTo>
                    <a:pt x="453009" y="6223"/>
                    <a:pt x="453009" y="6223"/>
                    <a:pt x="453009" y="6223"/>
                  </a:cubicBezTo>
                  <a:close/>
                  <a:moveTo>
                    <a:pt x="1292098" y="1143"/>
                  </a:moveTo>
                  <a:cubicBezTo>
                    <a:pt x="1257681" y="1143"/>
                    <a:pt x="1228344" y="13081"/>
                    <a:pt x="1223899" y="49530"/>
                  </a:cubicBezTo>
                  <a:cubicBezTo>
                    <a:pt x="1223264" y="52705"/>
                    <a:pt x="1223264" y="58928"/>
                    <a:pt x="1223264" y="62103"/>
                  </a:cubicBezTo>
                  <a:cubicBezTo>
                    <a:pt x="1223264" y="144272"/>
                    <a:pt x="1223264" y="144272"/>
                    <a:pt x="1223264" y="144272"/>
                  </a:cubicBezTo>
                  <a:cubicBezTo>
                    <a:pt x="1223264" y="148082"/>
                    <a:pt x="1223264" y="151257"/>
                    <a:pt x="1223899" y="157480"/>
                  </a:cubicBezTo>
                  <a:cubicBezTo>
                    <a:pt x="1227074" y="193294"/>
                    <a:pt x="1257681" y="205867"/>
                    <a:pt x="1292098" y="205867"/>
                  </a:cubicBezTo>
                  <a:cubicBezTo>
                    <a:pt x="1327023" y="205867"/>
                    <a:pt x="1357757" y="193294"/>
                    <a:pt x="1360805" y="157480"/>
                  </a:cubicBezTo>
                  <a:cubicBezTo>
                    <a:pt x="1361440" y="151257"/>
                    <a:pt x="1361440" y="148082"/>
                    <a:pt x="1361440" y="144272"/>
                  </a:cubicBezTo>
                  <a:cubicBezTo>
                    <a:pt x="1361440" y="92202"/>
                    <a:pt x="1361440" y="92202"/>
                    <a:pt x="1361440" y="92202"/>
                  </a:cubicBezTo>
                  <a:lnTo>
                    <a:pt x="1292860" y="92202"/>
                  </a:lnTo>
                  <a:cubicBezTo>
                    <a:pt x="1292860" y="120396"/>
                    <a:pt x="1292860" y="120396"/>
                    <a:pt x="1292860" y="120396"/>
                  </a:cubicBezTo>
                  <a:lnTo>
                    <a:pt x="1312926" y="120396"/>
                  </a:lnTo>
                  <a:cubicBezTo>
                    <a:pt x="1312926" y="148590"/>
                    <a:pt x="1312926" y="148590"/>
                    <a:pt x="1312926" y="148590"/>
                  </a:cubicBezTo>
                  <a:cubicBezTo>
                    <a:pt x="1312926" y="151003"/>
                    <a:pt x="1312926" y="154178"/>
                    <a:pt x="1312291" y="156083"/>
                  </a:cubicBezTo>
                  <a:cubicBezTo>
                    <a:pt x="1311656" y="161671"/>
                    <a:pt x="1306703" y="170561"/>
                    <a:pt x="1292225" y="170561"/>
                  </a:cubicBezTo>
                  <a:cubicBezTo>
                    <a:pt x="1277747" y="170561"/>
                    <a:pt x="1273429" y="161798"/>
                    <a:pt x="1272159" y="156083"/>
                  </a:cubicBezTo>
                  <a:cubicBezTo>
                    <a:pt x="1272159" y="154178"/>
                    <a:pt x="1271524" y="151003"/>
                    <a:pt x="1271524" y="148590"/>
                  </a:cubicBezTo>
                  <a:cubicBezTo>
                    <a:pt x="1271524" y="59563"/>
                    <a:pt x="1271524" y="59563"/>
                    <a:pt x="1271524" y="59563"/>
                  </a:cubicBezTo>
                  <a:cubicBezTo>
                    <a:pt x="1271524" y="56388"/>
                    <a:pt x="1272159" y="53340"/>
                    <a:pt x="1272794" y="50165"/>
                  </a:cubicBezTo>
                  <a:cubicBezTo>
                    <a:pt x="1273429" y="45847"/>
                    <a:pt x="1277747" y="36449"/>
                    <a:pt x="1292098" y="36449"/>
                  </a:cubicBezTo>
                  <a:cubicBezTo>
                    <a:pt x="1307084" y="36449"/>
                    <a:pt x="1310894" y="46482"/>
                    <a:pt x="1311402" y="50165"/>
                  </a:cubicBezTo>
                  <a:cubicBezTo>
                    <a:pt x="1312037" y="53340"/>
                    <a:pt x="1312037" y="57658"/>
                    <a:pt x="1312037" y="57658"/>
                  </a:cubicBezTo>
                  <a:cubicBezTo>
                    <a:pt x="1312037" y="68961"/>
                    <a:pt x="1312037" y="68961"/>
                    <a:pt x="1312037" y="68961"/>
                  </a:cubicBezTo>
                  <a:lnTo>
                    <a:pt x="1360678" y="68961"/>
                  </a:lnTo>
                  <a:cubicBezTo>
                    <a:pt x="1360678" y="61976"/>
                    <a:pt x="1360678" y="61976"/>
                    <a:pt x="1360678" y="61976"/>
                  </a:cubicBezTo>
                  <a:cubicBezTo>
                    <a:pt x="1360678" y="61976"/>
                    <a:pt x="1361313" y="55753"/>
                    <a:pt x="1360678" y="49403"/>
                  </a:cubicBezTo>
                  <a:cubicBezTo>
                    <a:pt x="1357122" y="12446"/>
                    <a:pt x="1327023" y="1143"/>
                    <a:pt x="1292098" y="1143"/>
                  </a:cubicBezTo>
                  <a:close/>
                  <a:moveTo>
                    <a:pt x="817880" y="6223"/>
                  </a:moveTo>
                  <a:cubicBezTo>
                    <a:pt x="817880" y="146685"/>
                    <a:pt x="817880" y="146685"/>
                    <a:pt x="817880" y="146685"/>
                  </a:cubicBezTo>
                  <a:cubicBezTo>
                    <a:pt x="817880" y="149860"/>
                    <a:pt x="817880" y="157353"/>
                    <a:pt x="818515" y="159258"/>
                  </a:cubicBezTo>
                  <a:cubicBezTo>
                    <a:pt x="821690" y="195580"/>
                    <a:pt x="850392" y="207645"/>
                    <a:pt x="885952" y="207645"/>
                  </a:cubicBezTo>
                  <a:cubicBezTo>
                    <a:pt x="922147" y="207645"/>
                    <a:pt x="950976" y="195707"/>
                    <a:pt x="954151" y="159258"/>
                  </a:cubicBezTo>
                  <a:cubicBezTo>
                    <a:pt x="954786" y="157353"/>
                    <a:pt x="954786" y="149860"/>
                    <a:pt x="954786" y="146685"/>
                  </a:cubicBezTo>
                  <a:lnTo>
                    <a:pt x="954786" y="6223"/>
                  </a:lnTo>
                  <a:lnTo>
                    <a:pt x="905510" y="6223"/>
                  </a:lnTo>
                  <a:cubicBezTo>
                    <a:pt x="905510" y="151130"/>
                    <a:pt x="905510" y="151130"/>
                    <a:pt x="905510" y="151130"/>
                  </a:cubicBezTo>
                  <a:cubicBezTo>
                    <a:pt x="905510" y="153543"/>
                    <a:pt x="905510" y="156210"/>
                    <a:pt x="904875" y="158623"/>
                  </a:cubicBezTo>
                  <a:cubicBezTo>
                    <a:pt x="904240" y="162941"/>
                    <a:pt x="899922" y="172339"/>
                    <a:pt x="886079" y="172339"/>
                  </a:cubicBezTo>
                  <a:cubicBezTo>
                    <a:pt x="872871" y="172339"/>
                    <a:pt x="868553" y="162941"/>
                    <a:pt x="867918" y="158623"/>
                  </a:cubicBezTo>
                  <a:cubicBezTo>
                    <a:pt x="867283" y="156210"/>
                    <a:pt x="867283" y="153543"/>
                    <a:pt x="867283" y="151130"/>
                  </a:cubicBezTo>
                  <a:cubicBezTo>
                    <a:pt x="867283" y="6223"/>
                    <a:pt x="867283" y="6223"/>
                    <a:pt x="867283" y="6223"/>
                  </a:cubicBezTo>
                  <a:close/>
                  <a:moveTo>
                    <a:pt x="703072" y="1270"/>
                  </a:moveTo>
                  <a:cubicBezTo>
                    <a:pt x="668655" y="1270"/>
                    <a:pt x="641223" y="12573"/>
                    <a:pt x="635635" y="44577"/>
                  </a:cubicBezTo>
                  <a:cubicBezTo>
                    <a:pt x="634365" y="52705"/>
                    <a:pt x="634365" y="60960"/>
                    <a:pt x="636270" y="70358"/>
                  </a:cubicBezTo>
                  <a:cubicBezTo>
                    <a:pt x="645033" y="109855"/>
                    <a:pt x="713232" y="121158"/>
                    <a:pt x="723138" y="146177"/>
                  </a:cubicBezTo>
                  <a:cubicBezTo>
                    <a:pt x="725043" y="151257"/>
                    <a:pt x="724408" y="156845"/>
                    <a:pt x="723773" y="160655"/>
                  </a:cubicBezTo>
                  <a:cubicBezTo>
                    <a:pt x="721868" y="167640"/>
                    <a:pt x="717423" y="173863"/>
                    <a:pt x="704977" y="173863"/>
                  </a:cubicBezTo>
                  <a:cubicBezTo>
                    <a:pt x="692531" y="173863"/>
                    <a:pt x="685673" y="166878"/>
                    <a:pt x="685673" y="156337"/>
                  </a:cubicBezTo>
                  <a:cubicBezTo>
                    <a:pt x="685673" y="137541"/>
                    <a:pt x="685673" y="137541"/>
                    <a:pt x="685673" y="137541"/>
                  </a:cubicBezTo>
                  <a:lnTo>
                    <a:pt x="633730" y="137541"/>
                  </a:lnTo>
                  <a:cubicBezTo>
                    <a:pt x="633730" y="152654"/>
                    <a:pt x="633730" y="152654"/>
                    <a:pt x="633730" y="152654"/>
                  </a:cubicBezTo>
                  <a:cubicBezTo>
                    <a:pt x="633730" y="195961"/>
                    <a:pt x="667512" y="208534"/>
                    <a:pt x="703707" y="208534"/>
                  </a:cubicBezTo>
                  <a:cubicBezTo>
                    <a:pt x="738632" y="208534"/>
                    <a:pt x="767461" y="196596"/>
                    <a:pt x="771906" y="164719"/>
                  </a:cubicBezTo>
                  <a:cubicBezTo>
                    <a:pt x="773811" y="147828"/>
                    <a:pt x="772541" y="137033"/>
                    <a:pt x="771271" y="132715"/>
                  </a:cubicBezTo>
                  <a:cubicBezTo>
                    <a:pt x="763143" y="92583"/>
                    <a:pt x="690626" y="80010"/>
                    <a:pt x="685038" y="57404"/>
                  </a:cubicBezTo>
                  <a:cubicBezTo>
                    <a:pt x="683768" y="53594"/>
                    <a:pt x="684403" y="49911"/>
                    <a:pt x="685038" y="47371"/>
                  </a:cubicBezTo>
                  <a:cubicBezTo>
                    <a:pt x="686308" y="41148"/>
                    <a:pt x="689991" y="34163"/>
                    <a:pt x="702564" y="34163"/>
                  </a:cubicBezTo>
                  <a:cubicBezTo>
                    <a:pt x="713867" y="34163"/>
                    <a:pt x="720090" y="41656"/>
                    <a:pt x="720090" y="51689"/>
                  </a:cubicBezTo>
                  <a:cubicBezTo>
                    <a:pt x="720090" y="64262"/>
                    <a:pt x="720090" y="64262"/>
                    <a:pt x="720090" y="64262"/>
                  </a:cubicBezTo>
                  <a:lnTo>
                    <a:pt x="768223" y="64262"/>
                  </a:lnTo>
                  <a:cubicBezTo>
                    <a:pt x="768223" y="50546"/>
                    <a:pt x="768223" y="50546"/>
                    <a:pt x="768223" y="50546"/>
                  </a:cubicBezTo>
                  <a:cubicBezTo>
                    <a:pt x="767969" y="8128"/>
                    <a:pt x="730504" y="1270"/>
                    <a:pt x="703072" y="1270"/>
                  </a:cubicBezTo>
                  <a:close/>
                  <a:moveTo>
                    <a:pt x="69977" y="0"/>
                  </a:moveTo>
                  <a:cubicBezTo>
                    <a:pt x="35687" y="0"/>
                    <a:pt x="7493" y="11938"/>
                    <a:pt x="2540" y="43815"/>
                  </a:cubicBezTo>
                  <a:cubicBezTo>
                    <a:pt x="635" y="52578"/>
                    <a:pt x="635" y="60198"/>
                    <a:pt x="2540" y="70104"/>
                  </a:cubicBezTo>
                  <a:cubicBezTo>
                    <a:pt x="11303" y="109728"/>
                    <a:pt x="80010" y="121666"/>
                    <a:pt x="90678" y="146685"/>
                  </a:cubicBezTo>
                  <a:cubicBezTo>
                    <a:pt x="92583" y="151003"/>
                    <a:pt x="91948" y="157353"/>
                    <a:pt x="90678" y="161163"/>
                  </a:cubicBezTo>
                  <a:cubicBezTo>
                    <a:pt x="89408" y="167386"/>
                    <a:pt x="85090" y="174371"/>
                    <a:pt x="71882" y="174371"/>
                  </a:cubicBezTo>
                  <a:cubicBezTo>
                    <a:pt x="59436" y="174371"/>
                    <a:pt x="52578" y="167386"/>
                    <a:pt x="52578" y="156845"/>
                  </a:cubicBezTo>
                  <a:cubicBezTo>
                    <a:pt x="51943" y="138049"/>
                    <a:pt x="51943" y="138049"/>
                    <a:pt x="51943" y="138049"/>
                  </a:cubicBezTo>
                  <a:lnTo>
                    <a:pt x="0" y="138049"/>
                  </a:lnTo>
                  <a:cubicBezTo>
                    <a:pt x="0" y="153162"/>
                    <a:pt x="0" y="153162"/>
                    <a:pt x="0" y="153162"/>
                  </a:cubicBezTo>
                  <a:cubicBezTo>
                    <a:pt x="0" y="196342"/>
                    <a:pt x="34163" y="209550"/>
                    <a:pt x="70231" y="209677"/>
                  </a:cubicBezTo>
                  <a:lnTo>
                    <a:pt x="70866" y="209677"/>
                  </a:lnTo>
                  <a:cubicBezTo>
                    <a:pt x="105664" y="209550"/>
                    <a:pt x="134874" y="197612"/>
                    <a:pt x="139192" y="165100"/>
                  </a:cubicBezTo>
                  <a:cubicBezTo>
                    <a:pt x="141732" y="148209"/>
                    <a:pt x="139827" y="136906"/>
                    <a:pt x="139192" y="133096"/>
                  </a:cubicBezTo>
                  <a:cubicBezTo>
                    <a:pt x="131064" y="91694"/>
                    <a:pt x="57277" y="79756"/>
                    <a:pt x="51689" y="57277"/>
                  </a:cubicBezTo>
                  <a:lnTo>
                    <a:pt x="51689" y="57023"/>
                  </a:lnTo>
                  <a:cubicBezTo>
                    <a:pt x="50419" y="52705"/>
                    <a:pt x="51054" y="48895"/>
                    <a:pt x="51054" y="46355"/>
                  </a:cubicBezTo>
                  <a:cubicBezTo>
                    <a:pt x="52324" y="40132"/>
                    <a:pt x="56642" y="33147"/>
                    <a:pt x="69215" y="33147"/>
                  </a:cubicBezTo>
                  <a:cubicBezTo>
                    <a:pt x="80518" y="33147"/>
                    <a:pt x="87376" y="40640"/>
                    <a:pt x="87376" y="51435"/>
                  </a:cubicBezTo>
                  <a:cubicBezTo>
                    <a:pt x="87376" y="63373"/>
                    <a:pt x="87376" y="63373"/>
                    <a:pt x="87376" y="63373"/>
                  </a:cubicBezTo>
                  <a:lnTo>
                    <a:pt x="136017" y="63373"/>
                  </a:lnTo>
                  <a:cubicBezTo>
                    <a:pt x="136017" y="49657"/>
                    <a:pt x="136017" y="49657"/>
                    <a:pt x="136017" y="49657"/>
                  </a:cubicBezTo>
                  <a:cubicBezTo>
                    <a:pt x="136144" y="6985"/>
                    <a:pt x="97536" y="0"/>
                    <a:pt x="69977" y="0"/>
                  </a:cubicBezTo>
                  <a:close/>
                </a:path>
              </a:pathLst>
            </a:custGeom>
            <a:solidFill>
              <a:srgbClr val="FFFFFF"/>
            </a:solidFill>
          </p:spPr>
        </p:sp>
      </p:grpSp>
      <p:sp>
        <p:nvSpPr>
          <p:cNvPr name="Freeform 5" id="5"/>
          <p:cNvSpPr/>
          <p:nvPr/>
        </p:nvSpPr>
        <p:spPr>
          <a:xfrm flipH="false" flipV="false" rot="0">
            <a:off x="970674" y="3429000"/>
            <a:ext cx="3353524" cy="28575"/>
          </a:xfrm>
          <a:custGeom>
            <a:avLst/>
            <a:gdLst/>
            <a:ahLst/>
            <a:cxnLst/>
            <a:rect r="r" b="b" t="t" l="l"/>
            <a:pathLst>
              <a:path h="28575" w="3353524">
                <a:moveTo>
                  <a:pt x="0" y="0"/>
                </a:moveTo>
                <a:lnTo>
                  <a:pt x="3353524" y="0"/>
                </a:lnTo>
                <a:lnTo>
                  <a:pt x="3353524" y="28575"/>
                </a:lnTo>
                <a:lnTo>
                  <a:pt x="0" y="2857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6" id="6"/>
          <p:cNvSpPr txBox="true"/>
          <p:nvPr/>
        </p:nvSpPr>
        <p:spPr>
          <a:xfrm rot="0">
            <a:off x="859027" y="1821485"/>
            <a:ext cx="7519631" cy="1621803"/>
          </a:xfrm>
          <a:prstGeom prst="rect">
            <a:avLst/>
          </a:prstGeom>
        </p:spPr>
        <p:txBody>
          <a:bodyPr anchor="t" rtlCol="false" tIns="0" lIns="0" bIns="0" rIns="0">
            <a:spAutoFit/>
          </a:bodyPr>
          <a:lstStyle/>
          <a:p>
            <a:pPr algn="l">
              <a:lnSpc>
                <a:spcPts val="6159"/>
              </a:lnSpc>
            </a:pPr>
            <a:r>
              <a:rPr lang="en-US" b="true" sz="4399">
                <a:solidFill>
                  <a:srgbClr val="FFFFFF"/>
                </a:solidFill>
                <a:latin typeface="Arial MT Pro Bold"/>
                <a:ea typeface="Arial MT Pro Bold"/>
                <a:cs typeface="Arial MT Pro Bold"/>
                <a:sym typeface="Arial MT Pro Bold"/>
              </a:rPr>
              <a:t>Challenges </a:t>
            </a:r>
            <a:r>
              <a:rPr lang="en-US" b="true" sz="4399">
                <a:solidFill>
                  <a:srgbClr val="FFFFFF"/>
                </a:solidFill>
                <a:latin typeface="Arial MT Pro Bold"/>
                <a:ea typeface="Arial MT Pro Bold"/>
                <a:cs typeface="Arial MT Pro Bold"/>
                <a:sym typeface="Arial MT Pro Bold"/>
              </a:rPr>
              <a:t>and Technical Foundation</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888655" cy="1197292"/>
            <a:chOff x="0" y="0"/>
            <a:chExt cx="9888652" cy="1197292"/>
          </a:xfrm>
        </p:grpSpPr>
        <p:sp>
          <p:nvSpPr>
            <p:cNvPr name="Freeform 3" id="3"/>
            <p:cNvSpPr/>
            <p:nvPr/>
          </p:nvSpPr>
          <p:spPr>
            <a:xfrm flipH="false" flipV="false" rot="0">
              <a:off x="0" y="0"/>
              <a:ext cx="9888601" cy="1197229"/>
            </a:xfrm>
            <a:custGeom>
              <a:avLst/>
              <a:gdLst/>
              <a:ahLst/>
              <a:cxnLst/>
              <a:rect r="r" b="b" t="t" l="l"/>
              <a:pathLst>
                <a:path h="1197229" w="9888601">
                  <a:moveTo>
                    <a:pt x="0" y="0"/>
                  </a:moveTo>
                  <a:lnTo>
                    <a:pt x="0" y="1197229"/>
                  </a:lnTo>
                  <a:lnTo>
                    <a:pt x="9888601" y="1197229"/>
                  </a:lnTo>
                  <a:lnTo>
                    <a:pt x="9888601" y="0"/>
                  </a:lnTo>
                  <a:close/>
                </a:path>
              </a:pathLst>
            </a:custGeom>
            <a:solidFill>
              <a:srgbClr val="193EB0"/>
            </a:solidFill>
          </p:spPr>
        </p:sp>
      </p:grpSp>
      <p:sp>
        <p:nvSpPr>
          <p:cNvPr name="Freeform 4" id="4"/>
          <p:cNvSpPr/>
          <p:nvPr/>
        </p:nvSpPr>
        <p:spPr>
          <a:xfrm flipH="false" flipV="false" rot="0">
            <a:off x="564909" y="6204680"/>
            <a:ext cx="8443322" cy="48711"/>
          </a:xfrm>
          <a:custGeom>
            <a:avLst/>
            <a:gdLst/>
            <a:ahLst/>
            <a:cxnLst/>
            <a:rect r="r" b="b" t="t" l="l"/>
            <a:pathLst>
              <a:path h="48711" w="8443322">
                <a:moveTo>
                  <a:pt x="0" y="0"/>
                </a:moveTo>
                <a:lnTo>
                  <a:pt x="8443322" y="0"/>
                </a:lnTo>
                <a:lnTo>
                  <a:pt x="8443322" y="48711"/>
                </a:lnTo>
                <a:lnTo>
                  <a:pt x="0" y="4871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5" id="5"/>
          <p:cNvSpPr txBox="true"/>
          <p:nvPr/>
        </p:nvSpPr>
        <p:spPr>
          <a:xfrm rot="0">
            <a:off x="265141" y="2243843"/>
            <a:ext cx="9356669" cy="2828562"/>
          </a:xfrm>
          <a:prstGeom prst="rect">
            <a:avLst/>
          </a:prstGeom>
        </p:spPr>
        <p:txBody>
          <a:bodyPr anchor="t" rtlCol="false" tIns="0" lIns="0" bIns="0" rIns="0">
            <a:spAutoFit/>
          </a:bodyPr>
          <a:lstStyle/>
          <a:p>
            <a:pPr algn="l" marL="488860" indent="-244430" lvl="1">
              <a:lnSpc>
                <a:spcPts val="3170"/>
              </a:lnSpc>
              <a:buFont typeface="Arial"/>
              <a:buChar char="•"/>
            </a:pPr>
            <a:r>
              <a:rPr lang="en-US" sz="2264">
                <a:solidFill>
                  <a:srgbClr val="000000"/>
                </a:solidFill>
                <a:latin typeface="Arial MT Pro"/>
                <a:ea typeface="Arial MT Pro"/>
                <a:cs typeface="Arial MT Pro"/>
                <a:sym typeface="Arial MT Pro"/>
              </a:rPr>
              <a:t>Deepfakes are designed to be visually convincing, with forgery evidence often contained in high-frequency noise patterns and latent inconsistencies within the image.</a:t>
            </a:r>
          </a:p>
          <a:p>
            <a:pPr algn="l">
              <a:lnSpc>
                <a:spcPts val="3170"/>
              </a:lnSpc>
            </a:pPr>
          </a:p>
          <a:p>
            <a:pPr algn="l" marL="488860" indent="-244430" lvl="1">
              <a:lnSpc>
                <a:spcPts val="3170"/>
              </a:lnSpc>
              <a:spcBef>
                <a:spcPct val="0"/>
              </a:spcBef>
              <a:buFont typeface="Arial"/>
              <a:buChar char="•"/>
            </a:pPr>
            <a:r>
              <a:rPr lang="en-US" sz="2264">
                <a:solidFill>
                  <a:srgbClr val="000000"/>
                </a:solidFill>
                <a:latin typeface="Arial MT Pro"/>
                <a:ea typeface="Arial MT Pro"/>
                <a:cs typeface="Arial MT Pro"/>
                <a:sym typeface="Arial MT Pro"/>
              </a:rPr>
              <a:t>Training a complex deep learning model from scratch is computationally expensive and data-intensive for this specialized task.</a:t>
            </a:r>
          </a:p>
        </p:txBody>
      </p:sp>
      <p:sp>
        <p:nvSpPr>
          <p:cNvPr name="TextBox 6" id="6"/>
          <p:cNvSpPr txBox="true"/>
          <p:nvPr/>
        </p:nvSpPr>
        <p:spPr>
          <a:xfrm rot="0">
            <a:off x="572595" y="6307112"/>
            <a:ext cx="2208266" cy="246974"/>
          </a:xfrm>
          <a:prstGeom prst="rect">
            <a:avLst/>
          </a:prstGeom>
        </p:spPr>
        <p:txBody>
          <a:bodyPr anchor="t" rtlCol="false" tIns="0" lIns="0" bIns="0" rIns="0">
            <a:spAutoFit/>
          </a:bodyPr>
          <a:lstStyle/>
          <a:p>
            <a:pPr algn="l">
              <a:lnSpc>
                <a:spcPts val="1819"/>
              </a:lnSpc>
            </a:pPr>
            <a:r>
              <a:rPr lang="en-US" sz="1299">
                <a:solidFill>
                  <a:srgbClr val="7F7F7F"/>
                </a:solidFill>
                <a:latin typeface="Arial MT Pro"/>
                <a:ea typeface="Arial MT Pro"/>
                <a:cs typeface="Arial MT Pro"/>
                <a:sym typeface="Arial MT Pro"/>
              </a:rPr>
              <a:t>Samsung Innovation Campus</a:t>
            </a:r>
          </a:p>
        </p:txBody>
      </p:sp>
      <p:sp>
        <p:nvSpPr>
          <p:cNvPr name="TextBox 7" id="7"/>
          <p:cNvSpPr txBox="true"/>
          <p:nvPr/>
        </p:nvSpPr>
        <p:spPr>
          <a:xfrm rot="0">
            <a:off x="499272" y="1427515"/>
            <a:ext cx="6639320" cy="604520"/>
          </a:xfrm>
          <a:prstGeom prst="rect">
            <a:avLst/>
          </a:prstGeom>
        </p:spPr>
        <p:txBody>
          <a:bodyPr anchor="t" rtlCol="false" tIns="0" lIns="0" bIns="0" rIns="0">
            <a:spAutoFit/>
          </a:bodyPr>
          <a:lstStyle/>
          <a:p>
            <a:pPr algn="l">
              <a:lnSpc>
                <a:spcPts val="4479"/>
              </a:lnSpc>
              <a:spcBef>
                <a:spcPct val="0"/>
              </a:spcBef>
            </a:pPr>
            <a:r>
              <a:rPr lang="en-US" b="true" sz="3199">
                <a:solidFill>
                  <a:srgbClr val="000000"/>
                </a:solidFill>
                <a:latin typeface="Arial MT Pro Bold"/>
                <a:ea typeface="Arial MT Pro Bold"/>
                <a:cs typeface="Arial MT Pro Bold"/>
                <a:sym typeface="Arial MT Pro Bold"/>
              </a:rPr>
              <a:t>Deefake Detection Challenges</a:t>
            </a:r>
          </a:p>
        </p:txBody>
      </p:sp>
      <p:sp>
        <p:nvSpPr>
          <p:cNvPr name="TextBox 8" id="8"/>
          <p:cNvSpPr txBox="true"/>
          <p:nvPr/>
        </p:nvSpPr>
        <p:spPr>
          <a:xfrm rot="0">
            <a:off x="406332" y="531971"/>
            <a:ext cx="1694557" cy="578492"/>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Arial MT Pro"/>
                <a:ea typeface="Arial MT Pro"/>
                <a:cs typeface="Arial MT Pro"/>
                <a:sym typeface="Arial MT Pro"/>
              </a:rPr>
              <a:t>Project 3</a:t>
            </a:r>
          </a:p>
          <a:p>
            <a:pPr algn="l">
              <a:lnSpc>
                <a:spcPts val="2239"/>
              </a:lnSpc>
              <a:spcBef>
                <a:spcPct val="0"/>
              </a:spcBef>
            </a:pPr>
            <a:r>
              <a:rPr lang="en-US" sz="1599">
                <a:solidFill>
                  <a:srgbClr val="FFFFFF"/>
                </a:solidFill>
                <a:latin typeface="Arial MT Pro"/>
                <a:ea typeface="Arial MT Pro"/>
                <a:cs typeface="Arial MT Pro"/>
                <a:sym typeface="Arial MT Pro"/>
              </a:rPr>
              <a:t>Graduation Project</a:t>
            </a:r>
          </a:p>
        </p:txBody>
      </p:sp>
      <p:sp>
        <p:nvSpPr>
          <p:cNvPr name="Freeform 9" id="9"/>
          <p:cNvSpPr/>
          <p:nvPr/>
        </p:nvSpPr>
        <p:spPr>
          <a:xfrm flipH="false" flipV="false" rot="0">
            <a:off x="499272" y="2009499"/>
            <a:ext cx="2506161" cy="38100"/>
          </a:xfrm>
          <a:custGeom>
            <a:avLst/>
            <a:gdLst/>
            <a:ahLst/>
            <a:cxnLst/>
            <a:rect r="r" b="b" t="t" l="l"/>
            <a:pathLst>
              <a:path h="38100" w="2506161">
                <a:moveTo>
                  <a:pt x="0" y="0"/>
                </a:moveTo>
                <a:lnTo>
                  <a:pt x="2506161" y="0"/>
                </a:lnTo>
                <a:lnTo>
                  <a:pt x="2506161" y="38100"/>
                </a:lnTo>
                <a:lnTo>
                  <a:pt x="0" y="381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888655" cy="1197292"/>
            <a:chOff x="0" y="0"/>
            <a:chExt cx="9888652" cy="1197292"/>
          </a:xfrm>
        </p:grpSpPr>
        <p:sp>
          <p:nvSpPr>
            <p:cNvPr name="Freeform 3" id="3"/>
            <p:cNvSpPr/>
            <p:nvPr/>
          </p:nvSpPr>
          <p:spPr>
            <a:xfrm flipH="false" flipV="false" rot="0">
              <a:off x="0" y="0"/>
              <a:ext cx="9888601" cy="1197229"/>
            </a:xfrm>
            <a:custGeom>
              <a:avLst/>
              <a:gdLst/>
              <a:ahLst/>
              <a:cxnLst/>
              <a:rect r="r" b="b" t="t" l="l"/>
              <a:pathLst>
                <a:path h="1197229" w="9888601">
                  <a:moveTo>
                    <a:pt x="0" y="0"/>
                  </a:moveTo>
                  <a:lnTo>
                    <a:pt x="0" y="1197229"/>
                  </a:lnTo>
                  <a:lnTo>
                    <a:pt x="9888601" y="1197229"/>
                  </a:lnTo>
                  <a:lnTo>
                    <a:pt x="9888601" y="0"/>
                  </a:lnTo>
                  <a:close/>
                </a:path>
              </a:pathLst>
            </a:custGeom>
            <a:solidFill>
              <a:srgbClr val="193EB0"/>
            </a:solidFill>
          </p:spPr>
        </p:sp>
      </p:grpSp>
      <p:sp>
        <p:nvSpPr>
          <p:cNvPr name="Freeform 4" id="4"/>
          <p:cNvSpPr/>
          <p:nvPr/>
        </p:nvSpPr>
        <p:spPr>
          <a:xfrm flipH="false" flipV="false" rot="0">
            <a:off x="499272" y="2009499"/>
            <a:ext cx="3686327" cy="38100"/>
          </a:xfrm>
          <a:custGeom>
            <a:avLst/>
            <a:gdLst/>
            <a:ahLst/>
            <a:cxnLst/>
            <a:rect r="r" b="b" t="t" l="l"/>
            <a:pathLst>
              <a:path h="38100" w="3686327">
                <a:moveTo>
                  <a:pt x="0" y="0"/>
                </a:moveTo>
                <a:lnTo>
                  <a:pt x="3686327" y="0"/>
                </a:lnTo>
                <a:lnTo>
                  <a:pt x="3686327" y="38100"/>
                </a:lnTo>
                <a:lnTo>
                  <a:pt x="0" y="381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564909" y="6204680"/>
            <a:ext cx="8443322" cy="48711"/>
          </a:xfrm>
          <a:custGeom>
            <a:avLst/>
            <a:gdLst/>
            <a:ahLst/>
            <a:cxnLst/>
            <a:rect r="r" b="b" t="t" l="l"/>
            <a:pathLst>
              <a:path h="48711" w="8443322">
                <a:moveTo>
                  <a:pt x="0" y="0"/>
                </a:moveTo>
                <a:lnTo>
                  <a:pt x="8443322" y="0"/>
                </a:lnTo>
                <a:lnTo>
                  <a:pt x="8443322" y="48711"/>
                </a:lnTo>
                <a:lnTo>
                  <a:pt x="0" y="4871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6" id="6"/>
          <p:cNvSpPr txBox="true"/>
          <p:nvPr/>
        </p:nvSpPr>
        <p:spPr>
          <a:xfrm rot="0">
            <a:off x="499272" y="2420864"/>
            <a:ext cx="8829572" cy="2660656"/>
          </a:xfrm>
          <a:prstGeom prst="rect">
            <a:avLst/>
          </a:prstGeom>
        </p:spPr>
        <p:txBody>
          <a:bodyPr anchor="t" rtlCol="false" tIns="0" lIns="0" bIns="0" rIns="0">
            <a:spAutoFit/>
          </a:bodyPr>
          <a:lstStyle/>
          <a:p>
            <a:pPr algn="l">
              <a:lnSpc>
                <a:spcPts val="3499"/>
              </a:lnSpc>
            </a:pPr>
            <a:r>
              <a:rPr lang="en-US" sz="2499">
                <a:solidFill>
                  <a:srgbClr val="000000"/>
                </a:solidFill>
                <a:latin typeface="Arial MT Pro"/>
                <a:ea typeface="Arial MT Pro"/>
                <a:cs typeface="Arial MT Pro"/>
                <a:sym typeface="Arial MT Pro"/>
              </a:rPr>
              <a:t>We utilize Transfer Learning to leverage the vast feature knowledge acquired by ResNet50 on the ImageNet dataset.</a:t>
            </a:r>
          </a:p>
          <a:p>
            <a:pPr algn="l">
              <a:lnSpc>
                <a:spcPts val="3499"/>
              </a:lnSpc>
            </a:pPr>
          </a:p>
          <a:p>
            <a:pPr algn="l">
              <a:lnSpc>
                <a:spcPts val="3499"/>
              </a:lnSpc>
              <a:spcBef>
                <a:spcPct val="0"/>
              </a:spcBef>
            </a:pPr>
            <a:r>
              <a:rPr lang="en-US" sz="2499">
                <a:solidFill>
                  <a:srgbClr val="000000"/>
                </a:solidFill>
                <a:latin typeface="Arial MT Pro"/>
                <a:ea typeface="Arial MT Pro"/>
                <a:cs typeface="Arial MT Pro"/>
                <a:sym typeface="Arial MT Pro"/>
              </a:rPr>
              <a:t>This approach drastically reduces training time, data requirements, and computational cost while ensuring powerful feature extraction.</a:t>
            </a:r>
          </a:p>
        </p:txBody>
      </p:sp>
      <p:sp>
        <p:nvSpPr>
          <p:cNvPr name="TextBox 7" id="7"/>
          <p:cNvSpPr txBox="true"/>
          <p:nvPr/>
        </p:nvSpPr>
        <p:spPr>
          <a:xfrm rot="0">
            <a:off x="572595" y="6307112"/>
            <a:ext cx="2208266" cy="246974"/>
          </a:xfrm>
          <a:prstGeom prst="rect">
            <a:avLst/>
          </a:prstGeom>
        </p:spPr>
        <p:txBody>
          <a:bodyPr anchor="t" rtlCol="false" tIns="0" lIns="0" bIns="0" rIns="0">
            <a:spAutoFit/>
          </a:bodyPr>
          <a:lstStyle/>
          <a:p>
            <a:pPr algn="l">
              <a:lnSpc>
                <a:spcPts val="1819"/>
              </a:lnSpc>
            </a:pPr>
            <a:r>
              <a:rPr lang="en-US" sz="1299">
                <a:solidFill>
                  <a:srgbClr val="7F7F7F"/>
                </a:solidFill>
                <a:latin typeface="Arial MT Pro"/>
                <a:ea typeface="Arial MT Pro"/>
                <a:cs typeface="Arial MT Pro"/>
                <a:sym typeface="Arial MT Pro"/>
              </a:rPr>
              <a:t>Samsung Innovation Campus</a:t>
            </a:r>
          </a:p>
        </p:txBody>
      </p:sp>
      <p:sp>
        <p:nvSpPr>
          <p:cNvPr name="TextBox 8" id="8"/>
          <p:cNvSpPr txBox="true"/>
          <p:nvPr/>
        </p:nvSpPr>
        <p:spPr>
          <a:xfrm rot="0">
            <a:off x="558803" y="1429805"/>
            <a:ext cx="8836952" cy="880998"/>
          </a:xfrm>
          <a:prstGeom prst="rect">
            <a:avLst/>
          </a:prstGeom>
        </p:spPr>
        <p:txBody>
          <a:bodyPr anchor="t" rtlCol="false" tIns="0" lIns="0" bIns="0" rIns="0">
            <a:spAutoFit/>
          </a:bodyPr>
          <a:lstStyle/>
          <a:p>
            <a:pPr algn="just">
              <a:lnSpc>
                <a:spcPts val="4200"/>
              </a:lnSpc>
            </a:pPr>
            <a:r>
              <a:rPr lang="en-US" b="true" sz="3000">
                <a:solidFill>
                  <a:srgbClr val="0C0C0C"/>
                </a:solidFill>
                <a:latin typeface="Poppins Bold"/>
                <a:ea typeface="Poppins Bold"/>
                <a:cs typeface="Poppins Bold"/>
                <a:sym typeface="Poppins Bold"/>
              </a:rPr>
              <a:t>Our Solution: Transfer Learning</a:t>
            </a:r>
          </a:p>
          <a:p>
            <a:pPr algn="just">
              <a:lnSpc>
                <a:spcPts val="2325"/>
              </a:lnSpc>
            </a:pPr>
          </a:p>
        </p:txBody>
      </p:sp>
      <p:sp>
        <p:nvSpPr>
          <p:cNvPr name="TextBox 9" id="9"/>
          <p:cNvSpPr txBox="true"/>
          <p:nvPr/>
        </p:nvSpPr>
        <p:spPr>
          <a:xfrm rot="0">
            <a:off x="499272" y="531971"/>
            <a:ext cx="1694557" cy="578492"/>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Arial MT Pro"/>
                <a:ea typeface="Arial MT Pro"/>
                <a:cs typeface="Arial MT Pro"/>
                <a:sym typeface="Arial MT Pro"/>
              </a:rPr>
              <a:t>Project 3</a:t>
            </a:r>
          </a:p>
          <a:p>
            <a:pPr algn="l">
              <a:lnSpc>
                <a:spcPts val="2239"/>
              </a:lnSpc>
              <a:spcBef>
                <a:spcPct val="0"/>
              </a:spcBef>
            </a:pPr>
            <a:r>
              <a:rPr lang="en-US" sz="1599">
                <a:solidFill>
                  <a:srgbClr val="FFFFFF"/>
                </a:solidFill>
                <a:latin typeface="Arial MT Pro"/>
                <a:ea typeface="Arial MT Pro"/>
                <a:cs typeface="Arial MT Pro"/>
                <a:sym typeface="Arial MT Pro"/>
              </a:rPr>
              <a:t>Graduation Project</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888655" cy="1197292"/>
            <a:chOff x="0" y="0"/>
            <a:chExt cx="9888652" cy="1197292"/>
          </a:xfrm>
        </p:grpSpPr>
        <p:sp>
          <p:nvSpPr>
            <p:cNvPr name="Freeform 3" id="3"/>
            <p:cNvSpPr/>
            <p:nvPr/>
          </p:nvSpPr>
          <p:spPr>
            <a:xfrm flipH="false" flipV="false" rot="0">
              <a:off x="0" y="0"/>
              <a:ext cx="9888601" cy="1197229"/>
            </a:xfrm>
            <a:custGeom>
              <a:avLst/>
              <a:gdLst/>
              <a:ahLst/>
              <a:cxnLst/>
              <a:rect r="r" b="b" t="t" l="l"/>
              <a:pathLst>
                <a:path h="1197229" w="9888601">
                  <a:moveTo>
                    <a:pt x="0" y="0"/>
                  </a:moveTo>
                  <a:lnTo>
                    <a:pt x="0" y="1197229"/>
                  </a:lnTo>
                  <a:lnTo>
                    <a:pt x="9888601" y="1197229"/>
                  </a:lnTo>
                  <a:lnTo>
                    <a:pt x="9888601" y="0"/>
                  </a:lnTo>
                  <a:close/>
                </a:path>
              </a:pathLst>
            </a:custGeom>
            <a:solidFill>
              <a:srgbClr val="193EB0"/>
            </a:solidFill>
          </p:spPr>
        </p:sp>
      </p:grpSp>
      <p:sp>
        <p:nvSpPr>
          <p:cNvPr name="Freeform 4" id="4"/>
          <p:cNvSpPr/>
          <p:nvPr/>
        </p:nvSpPr>
        <p:spPr>
          <a:xfrm flipH="false" flipV="false" rot="0">
            <a:off x="564909" y="6204680"/>
            <a:ext cx="8443322" cy="48711"/>
          </a:xfrm>
          <a:custGeom>
            <a:avLst/>
            <a:gdLst/>
            <a:ahLst/>
            <a:cxnLst/>
            <a:rect r="r" b="b" t="t" l="l"/>
            <a:pathLst>
              <a:path h="48711" w="8443322">
                <a:moveTo>
                  <a:pt x="0" y="0"/>
                </a:moveTo>
                <a:lnTo>
                  <a:pt x="8443322" y="0"/>
                </a:lnTo>
                <a:lnTo>
                  <a:pt x="8443322" y="48711"/>
                </a:lnTo>
                <a:lnTo>
                  <a:pt x="0" y="4871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5" id="5"/>
          <p:cNvSpPr txBox="true"/>
          <p:nvPr/>
        </p:nvSpPr>
        <p:spPr>
          <a:xfrm rot="0">
            <a:off x="108235" y="2246351"/>
            <a:ext cx="9356669" cy="2028462"/>
          </a:xfrm>
          <a:prstGeom prst="rect">
            <a:avLst/>
          </a:prstGeom>
        </p:spPr>
        <p:txBody>
          <a:bodyPr anchor="t" rtlCol="false" tIns="0" lIns="0" bIns="0" rIns="0">
            <a:spAutoFit/>
          </a:bodyPr>
          <a:lstStyle/>
          <a:p>
            <a:pPr algn="l">
              <a:lnSpc>
                <a:spcPts val="3170"/>
              </a:lnSpc>
            </a:pPr>
          </a:p>
          <a:p>
            <a:pPr algn="l" marL="488860" indent="-244430" lvl="1">
              <a:lnSpc>
                <a:spcPts val="3170"/>
              </a:lnSpc>
              <a:buFont typeface="Arial"/>
              <a:buChar char="•"/>
            </a:pPr>
            <a:r>
              <a:rPr lang="en-US" sz="2264">
                <a:solidFill>
                  <a:srgbClr val="000000"/>
                </a:solidFill>
                <a:latin typeface="Arial MT Pro"/>
                <a:ea typeface="Arial MT Pro"/>
                <a:cs typeface="Arial MT Pro"/>
                <a:sym typeface="Arial MT Pro"/>
              </a:rPr>
              <a:t>Imbalanced data (Cyborg class was rare)</a:t>
            </a:r>
          </a:p>
          <a:p>
            <a:pPr algn="l" marL="488860" indent="-244430" lvl="1">
              <a:lnSpc>
                <a:spcPts val="3170"/>
              </a:lnSpc>
              <a:buFont typeface="Arial"/>
              <a:buChar char="•"/>
            </a:pPr>
            <a:r>
              <a:rPr lang="en-US" sz="2264">
                <a:solidFill>
                  <a:srgbClr val="000000"/>
                </a:solidFill>
                <a:latin typeface="Arial MT Pro"/>
                <a:ea typeface="Arial MT Pro"/>
                <a:cs typeface="Arial MT Pro"/>
                <a:sym typeface="Arial MT Pro"/>
              </a:rPr>
              <a:t>Generalization Limitation (this model trained only on X data)</a:t>
            </a:r>
          </a:p>
          <a:p>
            <a:pPr algn="l">
              <a:lnSpc>
                <a:spcPts val="3170"/>
              </a:lnSpc>
            </a:pPr>
          </a:p>
          <a:p>
            <a:pPr algn="l">
              <a:lnSpc>
                <a:spcPts val="3170"/>
              </a:lnSpc>
              <a:spcBef>
                <a:spcPct val="0"/>
              </a:spcBef>
            </a:pPr>
          </a:p>
        </p:txBody>
      </p:sp>
      <p:sp>
        <p:nvSpPr>
          <p:cNvPr name="TextBox 6" id="6"/>
          <p:cNvSpPr txBox="true"/>
          <p:nvPr/>
        </p:nvSpPr>
        <p:spPr>
          <a:xfrm rot="0">
            <a:off x="572595" y="6307112"/>
            <a:ext cx="2208266" cy="246974"/>
          </a:xfrm>
          <a:prstGeom prst="rect">
            <a:avLst/>
          </a:prstGeom>
        </p:spPr>
        <p:txBody>
          <a:bodyPr anchor="t" rtlCol="false" tIns="0" lIns="0" bIns="0" rIns="0">
            <a:spAutoFit/>
          </a:bodyPr>
          <a:lstStyle/>
          <a:p>
            <a:pPr algn="l">
              <a:lnSpc>
                <a:spcPts val="1819"/>
              </a:lnSpc>
            </a:pPr>
            <a:r>
              <a:rPr lang="en-US" sz="1299">
                <a:solidFill>
                  <a:srgbClr val="7F7F7F"/>
                </a:solidFill>
                <a:latin typeface="Arial MT Pro"/>
                <a:ea typeface="Arial MT Pro"/>
                <a:cs typeface="Arial MT Pro"/>
                <a:sym typeface="Arial MT Pro"/>
              </a:rPr>
              <a:t>Samsung Innovation Campus</a:t>
            </a:r>
          </a:p>
        </p:txBody>
      </p:sp>
      <p:sp>
        <p:nvSpPr>
          <p:cNvPr name="TextBox 7" id="7"/>
          <p:cNvSpPr txBox="true"/>
          <p:nvPr/>
        </p:nvSpPr>
        <p:spPr>
          <a:xfrm rot="0">
            <a:off x="572595" y="1378936"/>
            <a:ext cx="7428183" cy="630562"/>
          </a:xfrm>
          <a:prstGeom prst="rect">
            <a:avLst/>
          </a:prstGeom>
        </p:spPr>
        <p:txBody>
          <a:bodyPr anchor="t" rtlCol="false" tIns="0" lIns="0" bIns="0" rIns="0">
            <a:spAutoFit/>
          </a:bodyPr>
          <a:lstStyle/>
          <a:p>
            <a:pPr algn="l">
              <a:lnSpc>
                <a:spcPts val="4619"/>
              </a:lnSpc>
              <a:spcBef>
                <a:spcPct val="0"/>
              </a:spcBef>
            </a:pPr>
            <a:r>
              <a:rPr lang="en-US" b="true" sz="3299">
                <a:solidFill>
                  <a:srgbClr val="000000"/>
                </a:solidFill>
                <a:latin typeface="Arial MT Pro Bold"/>
                <a:ea typeface="Arial MT Pro Bold"/>
                <a:cs typeface="Arial MT Pro Bold"/>
                <a:sym typeface="Arial MT Pro Bold"/>
              </a:rPr>
              <a:t>x_fake_profile_detection Challenges</a:t>
            </a:r>
          </a:p>
        </p:txBody>
      </p:sp>
      <p:sp>
        <p:nvSpPr>
          <p:cNvPr name="TextBox 8" id="8"/>
          <p:cNvSpPr txBox="true"/>
          <p:nvPr/>
        </p:nvSpPr>
        <p:spPr>
          <a:xfrm rot="0">
            <a:off x="406332" y="531971"/>
            <a:ext cx="1694557" cy="578492"/>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Arial MT Pro"/>
                <a:ea typeface="Arial MT Pro"/>
                <a:cs typeface="Arial MT Pro"/>
                <a:sym typeface="Arial MT Pro"/>
              </a:rPr>
              <a:t>Project 3</a:t>
            </a:r>
          </a:p>
          <a:p>
            <a:pPr algn="l">
              <a:lnSpc>
                <a:spcPts val="2239"/>
              </a:lnSpc>
              <a:spcBef>
                <a:spcPct val="0"/>
              </a:spcBef>
            </a:pPr>
            <a:r>
              <a:rPr lang="en-US" sz="1599">
                <a:solidFill>
                  <a:srgbClr val="FFFFFF"/>
                </a:solidFill>
                <a:latin typeface="Arial MT Pro"/>
                <a:ea typeface="Arial MT Pro"/>
                <a:cs typeface="Arial MT Pro"/>
                <a:sym typeface="Arial MT Pro"/>
              </a:rPr>
              <a:t>Graduation Project</a:t>
            </a:r>
          </a:p>
        </p:txBody>
      </p:sp>
      <p:sp>
        <p:nvSpPr>
          <p:cNvPr name="Freeform 9" id="9"/>
          <p:cNvSpPr/>
          <p:nvPr/>
        </p:nvSpPr>
        <p:spPr>
          <a:xfrm flipH="false" flipV="false" rot="0">
            <a:off x="499272" y="2009499"/>
            <a:ext cx="2506161" cy="38100"/>
          </a:xfrm>
          <a:custGeom>
            <a:avLst/>
            <a:gdLst/>
            <a:ahLst/>
            <a:cxnLst/>
            <a:rect r="r" b="b" t="t" l="l"/>
            <a:pathLst>
              <a:path h="38100" w="2506161">
                <a:moveTo>
                  <a:pt x="0" y="0"/>
                </a:moveTo>
                <a:lnTo>
                  <a:pt x="2506161" y="0"/>
                </a:lnTo>
                <a:lnTo>
                  <a:pt x="2506161" y="38100"/>
                </a:lnTo>
                <a:lnTo>
                  <a:pt x="0" y="381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406332" y="2276186"/>
            <a:ext cx="9393396" cy="3794324"/>
          </a:xfrm>
          <a:prstGeom prst="rect">
            <a:avLst/>
          </a:prstGeom>
        </p:spPr>
        <p:txBody>
          <a:bodyPr anchor="t" rtlCol="false" tIns="0" lIns="0" bIns="0" rIns="0">
            <a:spAutoFit/>
          </a:bodyPr>
          <a:lstStyle/>
          <a:p>
            <a:pPr algn="l">
              <a:lnSpc>
                <a:spcPts val="2509"/>
              </a:lnSpc>
              <a:spcBef>
                <a:spcPct val="0"/>
              </a:spcBef>
            </a:pPr>
            <a:r>
              <a:rPr lang="en-US" b="true" sz="1792">
                <a:solidFill>
                  <a:srgbClr val="000000"/>
                </a:solidFill>
                <a:latin typeface="Arial MT Pro Bold"/>
                <a:ea typeface="Arial MT Pro Bold"/>
                <a:cs typeface="Arial MT Pro Bold"/>
                <a:sym typeface="Arial MT Pro Bold"/>
              </a:rPr>
              <a:t>The dataset was prepared to be balanced across all four categories (BOT, CYBORG, REAL, VERIFIED).</a:t>
            </a:r>
          </a:p>
          <a:p>
            <a:pPr algn="l" marL="386925" indent="-193462" lvl="1">
              <a:lnSpc>
                <a:spcPts val="2509"/>
              </a:lnSpc>
              <a:buFont typeface="Arial"/>
              <a:buChar char="•"/>
            </a:pPr>
            <a:r>
              <a:rPr lang="en-US" sz="1792">
                <a:solidFill>
                  <a:srgbClr val="000000"/>
                </a:solidFill>
                <a:latin typeface="Arial MT Pro"/>
                <a:ea typeface="Arial MT Pro"/>
                <a:cs typeface="Arial MT Pro"/>
                <a:sym typeface="Arial MT Pro"/>
              </a:rPr>
              <a:t>Each category in the training and test sets contains an equal number of samples (2,500 samples per category in the test set, and 10,000 samples in the training set, distributed equally).</a:t>
            </a:r>
          </a:p>
          <a:p>
            <a:pPr algn="l">
              <a:lnSpc>
                <a:spcPts val="2509"/>
              </a:lnSpc>
              <a:spcBef>
                <a:spcPct val="0"/>
              </a:spcBef>
            </a:pPr>
          </a:p>
          <a:p>
            <a:pPr algn="l">
              <a:lnSpc>
                <a:spcPts val="2509"/>
              </a:lnSpc>
              <a:spcBef>
                <a:spcPct val="0"/>
              </a:spcBef>
            </a:pPr>
            <a:r>
              <a:rPr lang="en-US" b="true" sz="1792">
                <a:solidFill>
                  <a:srgbClr val="000000"/>
                </a:solidFill>
                <a:latin typeface="Arial MT Pro Bold"/>
                <a:ea typeface="Arial MT Pro Bold"/>
                <a:cs typeface="Arial MT Pro Bold"/>
                <a:sym typeface="Arial MT Pro Bold"/>
              </a:rPr>
              <a:t>Combination of Generated and Real Data</a:t>
            </a:r>
          </a:p>
          <a:p>
            <a:pPr algn="l" marL="386925" indent="-193462" lvl="1">
              <a:lnSpc>
                <a:spcPts val="2509"/>
              </a:lnSpc>
              <a:buFont typeface="Arial"/>
              <a:buChar char="•"/>
            </a:pPr>
            <a:r>
              <a:rPr lang="en-US" sz="1792">
                <a:solidFill>
                  <a:srgbClr val="000000"/>
                </a:solidFill>
                <a:latin typeface="Arial MT Pro"/>
                <a:ea typeface="Arial MT Pro"/>
                <a:cs typeface="Arial MT Pro"/>
                <a:sym typeface="Arial MT Pro"/>
              </a:rPr>
              <a:t>The documentation indicates that the collection was created using "generated accounts and real accounts on X." This suggests that they used data generation or Data Synthesis techniques to ensure a sufficient number of samples for categories that might be rare in reality (such as Cyborgs) in order to achieve the required balance.</a:t>
            </a:r>
          </a:p>
          <a:p>
            <a:pPr algn="l">
              <a:lnSpc>
                <a:spcPts val="2369"/>
              </a:lnSpc>
              <a:spcBef>
                <a:spcPct val="0"/>
              </a:spcBef>
            </a:pPr>
          </a:p>
        </p:txBody>
      </p:sp>
      <p:grpSp>
        <p:nvGrpSpPr>
          <p:cNvPr name="Group 3" id="3"/>
          <p:cNvGrpSpPr>
            <a:grpSpLocks noChangeAspect="true"/>
          </p:cNvGrpSpPr>
          <p:nvPr/>
        </p:nvGrpSpPr>
        <p:grpSpPr>
          <a:xfrm rot="0">
            <a:off x="0" y="-49370"/>
            <a:ext cx="9888655" cy="1197292"/>
            <a:chOff x="0" y="0"/>
            <a:chExt cx="9888652" cy="1197292"/>
          </a:xfrm>
        </p:grpSpPr>
        <p:sp>
          <p:nvSpPr>
            <p:cNvPr name="Freeform 4" id="4"/>
            <p:cNvSpPr/>
            <p:nvPr/>
          </p:nvSpPr>
          <p:spPr>
            <a:xfrm flipH="false" flipV="false" rot="0">
              <a:off x="0" y="0"/>
              <a:ext cx="9888601" cy="1197229"/>
            </a:xfrm>
            <a:custGeom>
              <a:avLst/>
              <a:gdLst/>
              <a:ahLst/>
              <a:cxnLst/>
              <a:rect r="r" b="b" t="t" l="l"/>
              <a:pathLst>
                <a:path h="1197229" w="9888601">
                  <a:moveTo>
                    <a:pt x="0" y="0"/>
                  </a:moveTo>
                  <a:lnTo>
                    <a:pt x="0" y="1197229"/>
                  </a:lnTo>
                  <a:lnTo>
                    <a:pt x="9888601" y="1197229"/>
                  </a:lnTo>
                  <a:lnTo>
                    <a:pt x="9888601" y="0"/>
                  </a:lnTo>
                  <a:close/>
                </a:path>
              </a:pathLst>
            </a:custGeom>
            <a:solidFill>
              <a:srgbClr val="193EB0"/>
            </a:solidFill>
          </p:spPr>
        </p:sp>
      </p:grpSp>
      <p:sp>
        <p:nvSpPr>
          <p:cNvPr name="TextBox 5" id="5"/>
          <p:cNvSpPr txBox="true"/>
          <p:nvPr/>
        </p:nvSpPr>
        <p:spPr>
          <a:xfrm rot="0">
            <a:off x="406332" y="531971"/>
            <a:ext cx="1694557" cy="578492"/>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Arial MT Pro"/>
                <a:ea typeface="Arial MT Pro"/>
                <a:cs typeface="Arial MT Pro"/>
                <a:sym typeface="Arial MT Pro"/>
              </a:rPr>
              <a:t>Project 3</a:t>
            </a:r>
          </a:p>
          <a:p>
            <a:pPr algn="l">
              <a:lnSpc>
                <a:spcPts val="2239"/>
              </a:lnSpc>
              <a:spcBef>
                <a:spcPct val="0"/>
              </a:spcBef>
            </a:pPr>
            <a:r>
              <a:rPr lang="en-US" sz="1599">
                <a:solidFill>
                  <a:srgbClr val="FFFFFF"/>
                </a:solidFill>
                <a:latin typeface="Arial MT Pro"/>
                <a:ea typeface="Arial MT Pro"/>
                <a:cs typeface="Arial MT Pro"/>
                <a:sym typeface="Arial MT Pro"/>
              </a:rPr>
              <a:t>Graduation Project</a:t>
            </a:r>
          </a:p>
        </p:txBody>
      </p:sp>
      <p:sp>
        <p:nvSpPr>
          <p:cNvPr name="Freeform 6" id="6"/>
          <p:cNvSpPr/>
          <p:nvPr/>
        </p:nvSpPr>
        <p:spPr>
          <a:xfrm flipH="false" flipV="false" rot="0">
            <a:off x="499272" y="2009499"/>
            <a:ext cx="2506161" cy="38100"/>
          </a:xfrm>
          <a:custGeom>
            <a:avLst/>
            <a:gdLst/>
            <a:ahLst/>
            <a:cxnLst/>
            <a:rect r="r" b="b" t="t" l="l"/>
            <a:pathLst>
              <a:path h="38100" w="2506161">
                <a:moveTo>
                  <a:pt x="0" y="0"/>
                </a:moveTo>
                <a:lnTo>
                  <a:pt x="2506161" y="0"/>
                </a:lnTo>
                <a:lnTo>
                  <a:pt x="2506161" y="38100"/>
                </a:lnTo>
                <a:lnTo>
                  <a:pt x="0" y="381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7" id="7"/>
          <p:cNvSpPr txBox="true"/>
          <p:nvPr/>
        </p:nvSpPr>
        <p:spPr>
          <a:xfrm rot="0">
            <a:off x="499272" y="1297981"/>
            <a:ext cx="6775402" cy="1173480"/>
          </a:xfrm>
          <a:prstGeom prst="rect">
            <a:avLst/>
          </a:prstGeom>
        </p:spPr>
        <p:txBody>
          <a:bodyPr anchor="t" rtlCol="false" tIns="0" lIns="0" bIns="0" rIns="0">
            <a:spAutoFit/>
          </a:bodyPr>
          <a:lstStyle/>
          <a:p>
            <a:pPr algn="l">
              <a:lnSpc>
                <a:spcPts val="4620"/>
              </a:lnSpc>
            </a:pPr>
            <a:r>
              <a:rPr lang="en-US" sz="3300" b="true">
                <a:solidFill>
                  <a:srgbClr val="000000"/>
                </a:solidFill>
                <a:latin typeface="Poppins Bold"/>
                <a:ea typeface="Poppins Bold"/>
                <a:cs typeface="Poppins Bold"/>
                <a:sym typeface="Poppins Bold"/>
              </a:rPr>
              <a:t>Our Solution: Transfer Learning</a:t>
            </a:r>
          </a:p>
          <a:p>
            <a:pPr algn="l">
              <a:lnSpc>
                <a:spcPts val="4620"/>
              </a:lnSpc>
              <a:spcBef>
                <a:spcPct val="0"/>
              </a:spcBef>
            </a:pP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193EB0"/>
        </a:solidFill>
      </p:bgPr>
    </p:bg>
    <p:spTree>
      <p:nvGrpSpPr>
        <p:cNvPr id="1" name=""/>
        <p:cNvGrpSpPr/>
        <p:nvPr/>
      </p:nvGrpSpPr>
      <p:grpSpPr>
        <a:xfrm>
          <a:off x="0" y="0"/>
          <a:ext cx="0" cy="0"/>
          <a:chOff x="0" y="0"/>
          <a:chExt cx="0" cy="0"/>
        </a:xfrm>
      </p:grpSpPr>
      <p:sp>
        <p:nvSpPr>
          <p:cNvPr name="Freeform 2" id="2"/>
          <p:cNvSpPr/>
          <p:nvPr/>
        </p:nvSpPr>
        <p:spPr>
          <a:xfrm flipH="false" flipV="false" rot="0">
            <a:off x="7929153" y="247012"/>
            <a:ext cx="1600200" cy="523875"/>
          </a:xfrm>
          <a:custGeom>
            <a:avLst/>
            <a:gdLst/>
            <a:ahLst/>
            <a:cxnLst/>
            <a:rect r="r" b="b" t="t" l="l"/>
            <a:pathLst>
              <a:path h="523875" w="1600200">
                <a:moveTo>
                  <a:pt x="0" y="0"/>
                </a:moveTo>
                <a:lnTo>
                  <a:pt x="1600200" y="0"/>
                </a:lnTo>
                <a:lnTo>
                  <a:pt x="1600200" y="523875"/>
                </a:lnTo>
                <a:lnTo>
                  <a:pt x="0" y="523875"/>
                </a:lnTo>
                <a:lnTo>
                  <a:pt x="0" y="0"/>
                </a:lnTo>
                <a:close/>
              </a:path>
            </a:pathLst>
          </a:custGeom>
          <a:blipFill>
            <a:blip r:embed="rId2"/>
            <a:stretch>
              <a:fillRect l="0" t="0" r="0" b="0"/>
            </a:stretch>
          </a:blipFill>
        </p:spPr>
      </p:sp>
      <p:grpSp>
        <p:nvGrpSpPr>
          <p:cNvPr name="Group 3" id="3"/>
          <p:cNvGrpSpPr>
            <a:grpSpLocks noChangeAspect="true"/>
          </p:cNvGrpSpPr>
          <p:nvPr/>
        </p:nvGrpSpPr>
        <p:grpSpPr>
          <a:xfrm rot="0">
            <a:off x="496110" y="403955"/>
            <a:ext cx="1361465" cy="209550"/>
            <a:chOff x="0" y="0"/>
            <a:chExt cx="1361465" cy="209550"/>
          </a:xfrm>
        </p:grpSpPr>
        <p:sp>
          <p:nvSpPr>
            <p:cNvPr name="Freeform 4" id="4"/>
            <p:cNvSpPr/>
            <p:nvPr/>
          </p:nvSpPr>
          <p:spPr>
            <a:xfrm flipH="false" flipV="false" rot="0">
              <a:off x="0" y="0"/>
              <a:ext cx="1361440" cy="209677"/>
            </a:xfrm>
            <a:custGeom>
              <a:avLst/>
              <a:gdLst/>
              <a:ahLst/>
              <a:cxnLst/>
              <a:rect r="r" b="b" t="t" l="l"/>
              <a:pathLst>
                <a:path h="209677" w="1361440">
                  <a:moveTo>
                    <a:pt x="1008507" y="6223"/>
                  </a:moveTo>
                  <a:cubicBezTo>
                    <a:pt x="1008507" y="200152"/>
                    <a:pt x="1008507" y="200152"/>
                    <a:pt x="1008507" y="200152"/>
                  </a:cubicBezTo>
                  <a:lnTo>
                    <a:pt x="1056640" y="200152"/>
                  </a:lnTo>
                  <a:cubicBezTo>
                    <a:pt x="1053465" y="37973"/>
                    <a:pt x="1053465" y="37719"/>
                    <a:pt x="1053465" y="37719"/>
                  </a:cubicBezTo>
                  <a:cubicBezTo>
                    <a:pt x="1102868" y="200152"/>
                    <a:pt x="1102868" y="200152"/>
                    <a:pt x="1102868" y="200152"/>
                  </a:cubicBezTo>
                  <a:lnTo>
                    <a:pt x="1172210" y="200152"/>
                  </a:lnTo>
                  <a:cubicBezTo>
                    <a:pt x="1172210" y="6223"/>
                    <a:pt x="1172210" y="6223"/>
                    <a:pt x="1172210" y="6223"/>
                  </a:cubicBezTo>
                  <a:lnTo>
                    <a:pt x="1124204" y="6223"/>
                  </a:lnTo>
                  <a:lnTo>
                    <a:pt x="1126617" y="163449"/>
                  </a:lnTo>
                  <a:cubicBezTo>
                    <a:pt x="1081151" y="6223"/>
                    <a:pt x="1081151" y="6223"/>
                    <a:pt x="1081151" y="6223"/>
                  </a:cubicBezTo>
                  <a:close/>
                  <a:moveTo>
                    <a:pt x="208153" y="6223"/>
                  </a:moveTo>
                  <a:cubicBezTo>
                    <a:pt x="172466" y="201930"/>
                    <a:pt x="172466" y="201930"/>
                    <a:pt x="172466" y="201930"/>
                  </a:cubicBezTo>
                  <a:lnTo>
                    <a:pt x="224917" y="201930"/>
                  </a:lnTo>
                  <a:cubicBezTo>
                    <a:pt x="251841" y="20701"/>
                    <a:pt x="251841" y="20701"/>
                    <a:pt x="251841" y="20701"/>
                  </a:cubicBezTo>
                  <a:cubicBezTo>
                    <a:pt x="278765" y="201930"/>
                    <a:pt x="278765" y="201930"/>
                    <a:pt x="278765" y="201930"/>
                  </a:cubicBezTo>
                  <a:lnTo>
                    <a:pt x="330581" y="201930"/>
                  </a:lnTo>
                  <a:cubicBezTo>
                    <a:pt x="294894" y="6223"/>
                    <a:pt x="294894" y="6223"/>
                    <a:pt x="294894" y="6223"/>
                  </a:cubicBezTo>
                  <a:close/>
                  <a:moveTo>
                    <a:pt x="373634" y="6223"/>
                  </a:moveTo>
                  <a:cubicBezTo>
                    <a:pt x="369951" y="201930"/>
                    <a:pt x="369951" y="201930"/>
                    <a:pt x="369951" y="201930"/>
                  </a:cubicBezTo>
                  <a:lnTo>
                    <a:pt x="418084" y="201930"/>
                  </a:lnTo>
                  <a:cubicBezTo>
                    <a:pt x="419354" y="20701"/>
                    <a:pt x="419354" y="20701"/>
                    <a:pt x="419354" y="20701"/>
                  </a:cubicBezTo>
                  <a:cubicBezTo>
                    <a:pt x="453009" y="201930"/>
                    <a:pt x="453009" y="201930"/>
                    <a:pt x="453009" y="201930"/>
                  </a:cubicBezTo>
                  <a:lnTo>
                    <a:pt x="502412" y="201930"/>
                  </a:lnTo>
                  <a:cubicBezTo>
                    <a:pt x="536194" y="20701"/>
                    <a:pt x="536194" y="20701"/>
                    <a:pt x="536194" y="20701"/>
                  </a:cubicBezTo>
                  <a:cubicBezTo>
                    <a:pt x="537464" y="201930"/>
                    <a:pt x="537464" y="201930"/>
                    <a:pt x="537464" y="201930"/>
                  </a:cubicBezTo>
                  <a:lnTo>
                    <a:pt x="586105" y="201930"/>
                  </a:lnTo>
                  <a:cubicBezTo>
                    <a:pt x="581787" y="6223"/>
                    <a:pt x="581787" y="6223"/>
                    <a:pt x="581787" y="6223"/>
                  </a:cubicBezTo>
                  <a:lnTo>
                    <a:pt x="502412" y="6223"/>
                  </a:lnTo>
                  <a:cubicBezTo>
                    <a:pt x="478028" y="159258"/>
                    <a:pt x="478028" y="159258"/>
                    <a:pt x="478028" y="159258"/>
                  </a:cubicBezTo>
                  <a:cubicBezTo>
                    <a:pt x="453009" y="6223"/>
                    <a:pt x="453009" y="6223"/>
                    <a:pt x="453009" y="6223"/>
                  </a:cubicBezTo>
                  <a:close/>
                  <a:moveTo>
                    <a:pt x="1292098" y="1143"/>
                  </a:moveTo>
                  <a:cubicBezTo>
                    <a:pt x="1257681" y="1143"/>
                    <a:pt x="1228344" y="13081"/>
                    <a:pt x="1223899" y="49530"/>
                  </a:cubicBezTo>
                  <a:cubicBezTo>
                    <a:pt x="1223264" y="52705"/>
                    <a:pt x="1223264" y="58928"/>
                    <a:pt x="1223264" y="62103"/>
                  </a:cubicBezTo>
                  <a:cubicBezTo>
                    <a:pt x="1223264" y="144272"/>
                    <a:pt x="1223264" y="144272"/>
                    <a:pt x="1223264" y="144272"/>
                  </a:cubicBezTo>
                  <a:cubicBezTo>
                    <a:pt x="1223264" y="148082"/>
                    <a:pt x="1223264" y="151257"/>
                    <a:pt x="1223899" y="157480"/>
                  </a:cubicBezTo>
                  <a:cubicBezTo>
                    <a:pt x="1227074" y="193294"/>
                    <a:pt x="1257681" y="205867"/>
                    <a:pt x="1292098" y="205867"/>
                  </a:cubicBezTo>
                  <a:cubicBezTo>
                    <a:pt x="1327023" y="205867"/>
                    <a:pt x="1357757" y="193294"/>
                    <a:pt x="1360805" y="157480"/>
                  </a:cubicBezTo>
                  <a:cubicBezTo>
                    <a:pt x="1361440" y="151257"/>
                    <a:pt x="1361440" y="148082"/>
                    <a:pt x="1361440" y="144272"/>
                  </a:cubicBezTo>
                  <a:cubicBezTo>
                    <a:pt x="1361440" y="92202"/>
                    <a:pt x="1361440" y="92202"/>
                    <a:pt x="1361440" y="92202"/>
                  </a:cubicBezTo>
                  <a:lnTo>
                    <a:pt x="1292860" y="92202"/>
                  </a:lnTo>
                  <a:cubicBezTo>
                    <a:pt x="1292860" y="120396"/>
                    <a:pt x="1292860" y="120396"/>
                    <a:pt x="1292860" y="120396"/>
                  </a:cubicBezTo>
                  <a:lnTo>
                    <a:pt x="1312926" y="120396"/>
                  </a:lnTo>
                  <a:cubicBezTo>
                    <a:pt x="1312926" y="148590"/>
                    <a:pt x="1312926" y="148590"/>
                    <a:pt x="1312926" y="148590"/>
                  </a:cubicBezTo>
                  <a:cubicBezTo>
                    <a:pt x="1312926" y="151003"/>
                    <a:pt x="1312926" y="154178"/>
                    <a:pt x="1312291" y="156083"/>
                  </a:cubicBezTo>
                  <a:cubicBezTo>
                    <a:pt x="1311656" y="161671"/>
                    <a:pt x="1306703" y="170561"/>
                    <a:pt x="1292225" y="170561"/>
                  </a:cubicBezTo>
                  <a:cubicBezTo>
                    <a:pt x="1277747" y="170561"/>
                    <a:pt x="1273429" y="161798"/>
                    <a:pt x="1272159" y="156083"/>
                  </a:cubicBezTo>
                  <a:cubicBezTo>
                    <a:pt x="1272159" y="154178"/>
                    <a:pt x="1271524" y="151003"/>
                    <a:pt x="1271524" y="148590"/>
                  </a:cubicBezTo>
                  <a:cubicBezTo>
                    <a:pt x="1271524" y="59563"/>
                    <a:pt x="1271524" y="59563"/>
                    <a:pt x="1271524" y="59563"/>
                  </a:cubicBezTo>
                  <a:cubicBezTo>
                    <a:pt x="1271524" y="56388"/>
                    <a:pt x="1272159" y="53340"/>
                    <a:pt x="1272794" y="50165"/>
                  </a:cubicBezTo>
                  <a:cubicBezTo>
                    <a:pt x="1273429" y="45847"/>
                    <a:pt x="1277747" y="36449"/>
                    <a:pt x="1292098" y="36449"/>
                  </a:cubicBezTo>
                  <a:cubicBezTo>
                    <a:pt x="1307084" y="36449"/>
                    <a:pt x="1310894" y="46482"/>
                    <a:pt x="1311402" y="50165"/>
                  </a:cubicBezTo>
                  <a:cubicBezTo>
                    <a:pt x="1312037" y="53340"/>
                    <a:pt x="1312037" y="57658"/>
                    <a:pt x="1312037" y="57658"/>
                  </a:cubicBezTo>
                  <a:cubicBezTo>
                    <a:pt x="1312037" y="68961"/>
                    <a:pt x="1312037" y="68961"/>
                    <a:pt x="1312037" y="68961"/>
                  </a:cubicBezTo>
                  <a:lnTo>
                    <a:pt x="1360678" y="68961"/>
                  </a:lnTo>
                  <a:cubicBezTo>
                    <a:pt x="1360678" y="61976"/>
                    <a:pt x="1360678" y="61976"/>
                    <a:pt x="1360678" y="61976"/>
                  </a:cubicBezTo>
                  <a:cubicBezTo>
                    <a:pt x="1360678" y="61976"/>
                    <a:pt x="1361313" y="55753"/>
                    <a:pt x="1360678" y="49403"/>
                  </a:cubicBezTo>
                  <a:cubicBezTo>
                    <a:pt x="1357122" y="12446"/>
                    <a:pt x="1327023" y="1143"/>
                    <a:pt x="1292098" y="1143"/>
                  </a:cubicBezTo>
                  <a:close/>
                  <a:moveTo>
                    <a:pt x="817880" y="6223"/>
                  </a:moveTo>
                  <a:cubicBezTo>
                    <a:pt x="817880" y="146685"/>
                    <a:pt x="817880" y="146685"/>
                    <a:pt x="817880" y="146685"/>
                  </a:cubicBezTo>
                  <a:cubicBezTo>
                    <a:pt x="817880" y="149860"/>
                    <a:pt x="817880" y="157353"/>
                    <a:pt x="818515" y="159258"/>
                  </a:cubicBezTo>
                  <a:cubicBezTo>
                    <a:pt x="821690" y="195580"/>
                    <a:pt x="850392" y="207645"/>
                    <a:pt x="885952" y="207645"/>
                  </a:cubicBezTo>
                  <a:cubicBezTo>
                    <a:pt x="922147" y="207645"/>
                    <a:pt x="950976" y="195707"/>
                    <a:pt x="954151" y="159258"/>
                  </a:cubicBezTo>
                  <a:cubicBezTo>
                    <a:pt x="954786" y="157353"/>
                    <a:pt x="954786" y="149860"/>
                    <a:pt x="954786" y="146685"/>
                  </a:cubicBezTo>
                  <a:lnTo>
                    <a:pt x="954786" y="6223"/>
                  </a:lnTo>
                  <a:lnTo>
                    <a:pt x="905510" y="6223"/>
                  </a:lnTo>
                  <a:cubicBezTo>
                    <a:pt x="905510" y="151130"/>
                    <a:pt x="905510" y="151130"/>
                    <a:pt x="905510" y="151130"/>
                  </a:cubicBezTo>
                  <a:cubicBezTo>
                    <a:pt x="905510" y="153543"/>
                    <a:pt x="905510" y="156210"/>
                    <a:pt x="904875" y="158623"/>
                  </a:cubicBezTo>
                  <a:cubicBezTo>
                    <a:pt x="904240" y="162941"/>
                    <a:pt x="899922" y="172339"/>
                    <a:pt x="886079" y="172339"/>
                  </a:cubicBezTo>
                  <a:cubicBezTo>
                    <a:pt x="872871" y="172339"/>
                    <a:pt x="868553" y="162941"/>
                    <a:pt x="867918" y="158623"/>
                  </a:cubicBezTo>
                  <a:cubicBezTo>
                    <a:pt x="867283" y="156210"/>
                    <a:pt x="867283" y="153543"/>
                    <a:pt x="867283" y="151130"/>
                  </a:cubicBezTo>
                  <a:cubicBezTo>
                    <a:pt x="867283" y="6223"/>
                    <a:pt x="867283" y="6223"/>
                    <a:pt x="867283" y="6223"/>
                  </a:cubicBezTo>
                  <a:close/>
                  <a:moveTo>
                    <a:pt x="703072" y="1270"/>
                  </a:moveTo>
                  <a:cubicBezTo>
                    <a:pt x="668655" y="1270"/>
                    <a:pt x="641223" y="12573"/>
                    <a:pt x="635635" y="44577"/>
                  </a:cubicBezTo>
                  <a:cubicBezTo>
                    <a:pt x="634365" y="52705"/>
                    <a:pt x="634365" y="60960"/>
                    <a:pt x="636270" y="70358"/>
                  </a:cubicBezTo>
                  <a:cubicBezTo>
                    <a:pt x="645033" y="109855"/>
                    <a:pt x="713232" y="121158"/>
                    <a:pt x="723138" y="146177"/>
                  </a:cubicBezTo>
                  <a:cubicBezTo>
                    <a:pt x="725043" y="151257"/>
                    <a:pt x="724408" y="156845"/>
                    <a:pt x="723773" y="160655"/>
                  </a:cubicBezTo>
                  <a:cubicBezTo>
                    <a:pt x="721868" y="167640"/>
                    <a:pt x="717423" y="173863"/>
                    <a:pt x="704977" y="173863"/>
                  </a:cubicBezTo>
                  <a:cubicBezTo>
                    <a:pt x="692531" y="173863"/>
                    <a:pt x="685673" y="166878"/>
                    <a:pt x="685673" y="156337"/>
                  </a:cubicBezTo>
                  <a:cubicBezTo>
                    <a:pt x="685673" y="137541"/>
                    <a:pt x="685673" y="137541"/>
                    <a:pt x="685673" y="137541"/>
                  </a:cubicBezTo>
                  <a:lnTo>
                    <a:pt x="633730" y="137541"/>
                  </a:lnTo>
                  <a:cubicBezTo>
                    <a:pt x="633730" y="152654"/>
                    <a:pt x="633730" y="152654"/>
                    <a:pt x="633730" y="152654"/>
                  </a:cubicBezTo>
                  <a:cubicBezTo>
                    <a:pt x="633730" y="195961"/>
                    <a:pt x="667512" y="208534"/>
                    <a:pt x="703707" y="208534"/>
                  </a:cubicBezTo>
                  <a:cubicBezTo>
                    <a:pt x="738632" y="208534"/>
                    <a:pt x="767461" y="196596"/>
                    <a:pt x="771906" y="164719"/>
                  </a:cubicBezTo>
                  <a:cubicBezTo>
                    <a:pt x="773811" y="147828"/>
                    <a:pt x="772541" y="137033"/>
                    <a:pt x="771271" y="132715"/>
                  </a:cubicBezTo>
                  <a:cubicBezTo>
                    <a:pt x="763143" y="92583"/>
                    <a:pt x="690626" y="80010"/>
                    <a:pt x="685038" y="57404"/>
                  </a:cubicBezTo>
                  <a:cubicBezTo>
                    <a:pt x="683768" y="53594"/>
                    <a:pt x="684403" y="49911"/>
                    <a:pt x="685038" y="47371"/>
                  </a:cubicBezTo>
                  <a:cubicBezTo>
                    <a:pt x="686308" y="41148"/>
                    <a:pt x="689991" y="34163"/>
                    <a:pt x="702564" y="34163"/>
                  </a:cubicBezTo>
                  <a:cubicBezTo>
                    <a:pt x="713867" y="34163"/>
                    <a:pt x="720090" y="41656"/>
                    <a:pt x="720090" y="51689"/>
                  </a:cubicBezTo>
                  <a:cubicBezTo>
                    <a:pt x="720090" y="64262"/>
                    <a:pt x="720090" y="64262"/>
                    <a:pt x="720090" y="64262"/>
                  </a:cubicBezTo>
                  <a:lnTo>
                    <a:pt x="768223" y="64262"/>
                  </a:lnTo>
                  <a:cubicBezTo>
                    <a:pt x="768223" y="50546"/>
                    <a:pt x="768223" y="50546"/>
                    <a:pt x="768223" y="50546"/>
                  </a:cubicBezTo>
                  <a:cubicBezTo>
                    <a:pt x="767969" y="8128"/>
                    <a:pt x="730504" y="1270"/>
                    <a:pt x="703072" y="1270"/>
                  </a:cubicBezTo>
                  <a:close/>
                  <a:moveTo>
                    <a:pt x="69977" y="0"/>
                  </a:moveTo>
                  <a:cubicBezTo>
                    <a:pt x="35687" y="0"/>
                    <a:pt x="7493" y="11938"/>
                    <a:pt x="2540" y="43815"/>
                  </a:cubicBezTo>
                  <a:cubicBezTo>
                    <a:pt x="635" y="52578"/>
                    <a:pt x="635" y="60198"/>
                    <a:pt x="2540" y="70104"/>
                  </a:cubicBezTo>
                  <a:cubicBezTo>
                    <a:pt x="11303" y="109728"/>
                    <a:pt x="80010" y="121666"/>
                    <a:pt x="90678" y="146685"/>
                  </a:cubicBezTo>
                  <a:cubicBezTo>
                    <a:pt x="92583" y="151003"/>
                    <a:pt x="91948" y="157353"/>
                    <a:pt x="90678" y="161163"/>
                  </a:cubicBezTo>
                  <a:cubicBezTo>
                    <a:pt x="89408" y="167386"/>
                    <a:pt x="85090" y="174371"/>
                    <a:pt x="71882" y="174371"/>
                  </a:cubicBezTo>
                  <a:cubicBezTo>
                    <a:pt x="59436" y="174371"/>
                    <a:pt x="52578" y="167386"/>
                    <a:pt x="52578" y="156845"/>
                  </a:cubicBezTo>
                  <a:cubicBezTo>
                    <a:pt x="51943" y="138049"/>
                    <a:pt x="51943" y="138049"/>
                    <a:pt x="51943" y="138049"/>
                  </a:cubicBezTo>
                  <a:lnTo>
                    <a:pt x="0" y="138049"/>
                  </a:lnTo>
                  <a:cubicBezTo>
                    <a:pt x="0" y="153162"/>
                    <a:pt x="0" y="153162"/>
                    <a:pt x="0" y="153162"/>
                  </a:cubicBezTo>
                  <a:cubicBezTo>
                    <a:pt x="0" y="196342"/>
                    <a:pt x="34163" y="209550"/>
                    <a:pt x="70231" y="209677"/>
                  </a:cubicBezTo>
                  <a:lnTo>
                    <a:pt x="70866" y="209677"/>
                  </a:lnTo>
                  <a:cubicBezTo>
                    <a:pt x="105664" y="209550"/>
                    <a:pt x="134874" y="197612"/>
                    <a:pt x="139192" y="165100"/>
                  </a:cubicBezTo>
                  <a:cubicBezTo>
                    <a:pt x="141732" y="148209"/>
                    <a:pt x="139827" y="136906"/>
                    <a:pt x="139192" y="133096"/>
                  </a:cubicBezTo>
                  <a:cubicBezTo>
                    <a:pt x="131064" y="91694"/>
                    <a:pt x="57277" y="79756"/>
                    <a:pt x="51689" y="57277"/>
                  </a:cubicBezTo>
                  <a:lnTo>
                    <a:pt x="51689" y="57023"/>
                  </a:lnTo>
                  <a:cubicBezTo>
                    <a:pt x="50419" y="52705"/>
                    <a:pt x="51054" y="48895"/>
                    <a:pt x="51054" y="46355"/>
                  </a:cubicBezTo>
                  <a:cubicBezTo>
                    <a:pt x="52324" y="40132"/>
                    <a:pt x="56642" y="33147"/>
                    <a:pt x="69215" y="33147"/>
                  </a:cubicBezTo>
                  <a:cubicBezTo>
                    <a:pt x="80518" y="33147"/>
                    <a:pt x="87376" y="40640"/>
                    <a:pt x="87376" y="51435"/>
                  </a:cubicBezTo>
                  <a:cubicBezTo>
                    <a:pt x="87376" y="63373"/>
                    <a:pt x="87376" y="63373"/>
                    <a:pt x="87376" y="63373"/>
                  </a:cubicBezTo>
                  <a:lnTo>
                    <a:pt x="136017" y="63373"/>
                  </a:lnTo>
                  <a:cubicBezTo>
                    <a:pt x="136017" y="49657"/>
                    <a:pt x="136017" y="49657"/>
                    <a:pt x="136017" y="49657"/>
                  </a:cubicBezTo>
                  <a:cubicBezTo>
                    <a:pt x="136144" y="6985"/>
                    <a:pt x="97536" y="0"/>
                    <a:pt x="69977" y="0"/>
                  </a:cubicBezTo>
                  <a:close/>
                </a:path>
              </a:pathLst>
            </a:custGeom>
            <a:solidFill>
              <a:srgbClr val="FFFFFF"/>
            </a:solidFill>
          </p:spPr>
        </p:sp>
      </p:grpSp>
      <p:sp>
        <p:nvSpPr>
          <p:cNvPr name="Freeform 5" id="5"/>
          <p:cNvSpPr/>
          <p:nvPr/>
        </p:nvSpPr>
        <p:spPr>
          <a:xfrm flipH="false" flipV="false" rot="0">
            <a:off x="970655" y="3414732"/>
            <a:ext cx="4419143" cy="42824"/>
          </a:xfrm>
          <a:custGeom>
            <a:avLst/>
            <a:gdLst/>
            <a:ahLst/>
            <a:cxnLst/>
            <a:rect r="r" b="b" t="t" l="l"/>
            <a:pathLst>
              <a:path h="42824" w="4419143">
                <a:moveTo>
                  <a:pt x="0" y="0"/>
                </a:moveTo>
                <a:lnTo>
                  <a:pt x="4419142" y="0"/>
                </a:lnTo>
                <a:lnTo>
                  <a:pt x="4419142" y="42824"/>
                </a:lnTo>
                <a:lnTo>
                  <a:pt x="0" y="4282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6" id="6"/>
          <p:cNvSpPr txBox="true"/>
          <p:nvPr/>
        </p:nvSpPr>
        <p:spPr>
          <a:xfrm rot="0">
            <a:off x="865899" y="2596410"/>
            <a:ext cx="5833786" cy="840753"/>
          </a:xfrm>
          <a:prstGeom prst="rect">
            <a:avLst/>
          </a:prstGeom>
        </p:spPr>
        <p:txBody>
          <a:bodyPr anchor="t" rtlCol="false" tIns="0" lIns="0" bIns="0" rIns="0">
            <a:spAutoFit/>
          </a:bodyPr>
          <a:lstStyle/>
          <a:p>
            <a:pPr algn="l">
              <a:lnSpc>
                <a:spcPts val="6159"/>
              </a:lnSpc>
            </a:pPr>
            <a:r>
              <a:rPr lang="en-US" b="true" sz="4399">
                <a:solidFill>
                  <a:srgbClr val="FFFFFF"/>
                </a:solidFill>
                <a:latin typeface="Arial MT Pro Bold"/>
                <a:ea typeface="Arial MT Pro Bold"/>
                <a:cs typeface="Arial MT Pro Bold"/>
                <a:sym typeface="Arial MT Pro Bold"/>
              </a:rPr>
              <a:t>Pipeline Explanation</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888655" cy="1197292"/>
            <a:chOff x="0" y="0"/>
            <a:chExt cx="9888652" cy="1197292"/>
          </a:xfrm>
        </p:grpSpPr>
        <p:sp>
          <p:nvSpPr>
            <p:cNvPr name="Freeform 3" id="3"/>
            <p:cNvSpPr/>
            <p:nvPr/>
          </p:nvSpPr>
          <p:spPr>
            <a:xfrm flipH="false" flipV="false" rot="0">
              <a:off x="0" y="0"/>
              <a:ext cx="9888601" cy="1197229"/>
            </a:xfrm>
            <a:custGeom>
              <a:avLst/>
              <a:gdLst/>
              <a:ahLst/>
              <a:cxnLst/>
              <a:rect r="r" b="b" t="t" l="l"/>
              <a:pathLst>
                <a:path h="1197229" w="9888601">
                  <a:moveTo>
                    <a:pt x="0" y="0"/>
                  </a:moveTo>
                  <a:lnTo>
                    <a:pt x="0" y="1197229"/>
                  </a:lnTo>
                  <a:lnTo>
                    <a:pt x="9888601" y="1197229"/>
                  </a:lnTo>
                  <a:lnTo>
                    <a:pt x="9888601" y="0"/>
                  </a:lnTo>
                  <a:close/>
                </a:path>
              </a:pathLst>
            </a:custGeom>
            <a:solidFill>
              <a:srgbClr val="193EB0"/>
            </a:solidFill>
          </p:spPr>
        </p:sp>
      </p:grpSp>
      <p:grpSp>
        <p:nvGrpSpPr>
          <p:cNvPr name="Group 4" id="4"/>
          <p:cNvGrpSpPr/>
          <p:nvPr/>
        </p:nvGrpSpPr>
        <p:grpSpPr>
          <a:xfrm rot="0">
            <a:off x="6496050" y="4098608"/>
            <a:ext cx="94298" cy="92392"/>
            <a:chOff x="0" y="0"/>
            <a:chExt cx="125730" cy="123190"/>
          </a:xfrm>
        </p:grpSpPr>
        <p:sp>
          <p:nvSpPr>
            <p:cNvPr name="Freeform 5" id="5"/>
            <p:cNvSpPr/>
            <p:nvPr/>
          </p:nvSpPr>
          <p:spPr>
            <a:xfrm flipH="false" flipV="false" rot="0">
              <a:off x="50324" y="49927"/>
              <a:ext cx="23336" cy="20208"/>
            </a:xfrm>
            <a:custGeom>
              <a:avLst/>
              <a:gdLst/>
              <a:ahLst/>
              <a:cxnLst/>
              <a:rect r="r" b="b" t="t" l="l"/>
              <a:pathLst>
                <a:path h="20208" w="23336">
                  <a:moveTo>
                    <a:pt x="23336" y="7223"/>
                  </a:moveTo>
                  <a:cubicBezTo>
                    <a:pt x="13176" y="23733"/>
                    <a:pt x="3016" y="21193"/>
                    <a:pt x="476" y="17383"/>
                  </a:cubicBezTo>
                  <a:cubicBezTo>
                    <a:pt x="-794" y="13573"/>
                    <a:pt x="476" y="3413"/>
                    <a:pt x="4286" y="873"/>
                  </a:cubicBezTo>
                  <a:cubicBezTo>
                    <a:pt x="6826" y="-1667"/>
                    <a:pt x="20796" y="2143"/>
                    <a:pt x="20796" y="2143"/>
                  </a:cubicBezTo>
                </a:path>
              </a:pathLst>
            </a:custGeom>
            <a:solidFill>
              <a:srgbClr val="0571D3"/>
            </a:solidFill>
            <a:ln cap="sq">
              <a:noFill/>
              <a:prstDash val="solid"/>
              <a:miter/>
            </a:ln>
          </p:spPr>
        </p:sp>
      </p:grpSp>
      <p:grpSp>
        <p:nvGrpSpPr>
          <p:cNvPr name="Group 6" id="6"/>
          <p:cNvGrpSpPr/>
          <p:nvPr/>
        </p:nvGrpSpPr>
        <p:grpSpPr>
          <a:xfrm rot="0">
            <a:off x="6517957" y="4105275"/>
            <a:ext cx="94298" cy="92392"/>
            <a:chOff x="0" y="0"/>
            <a:chExt cx="125730" cy="123190"/>
          </a:xfrm>
        </p:grpSpPr>
        <p:sp>
          <p:nvSpPr>
            <p:cNvPr name="Freeform 7" id="7"/>
            <p:cNvSpPr/>
            <p:nvPr/>
          </p:nvSpPr>
          <p:spPr>
            <a:xfrm flipH="false" flipV="false" rot="0">
              <a:off x="50324" y="49927"/>
              <a:ext cx="24606" cy="20208"/>
            </a:xfrm>
            <a:custGeom>
              <a:avLst/>
              <a:gdLst/>
              <a:ahLst/>
              <a:cxnLst/>
              <a:rect r="r" b="b" t="t" l="l"/>
              <a:pathLst>
                <a:path h="20208" w="24606">
                  <a:moveTo>
                    <a:pt x="24606" y="7223"/>
                  </a:moveTo>
                  <a:cubicBezTo>
                    <a:pt x="13176" y="23733"/>
                    <a:pt x="3016" y="21193"/>
                    <a:pt x="476" y="17383"/>
                  </a:cubicBezTo>
                  <a:cubicBezTo>
                    <a:pt x="-794" y="13573"/>
                    <a:pt x="476" y="3413"/>
                    <a:pt x="4286" y="873"/>
                  </a:cubicBezTo>
                  <a:cubicBezTo>
                    <a:pt x="6826" y="-1667"/>
                    <a:pt x="20796" y="2143"/>
                    <a:pt x="20796" y="2143"/>
                  </a:cubicBezTo>
                </a:path>
              </a:pathLst>
            </a:custGeom>
            <a:solidFill>
              <a:srgbClr val="0571D3"/>
            </a:solidFill>
            <a:ln cap="sq">
              <a:noFill/>
              <a:prstDash val="solid"/>
              <a:miter/>
            </a:ln>
          </p:spPr>
        </p:sp>
      </p:grpSp>
      <p:sp>
        <p:nvSpPr>
          <p:cNvPr name="Freeform 8" id="8"/>
          <p:cNvSpPr/>
          <p:nvPr/>
        </p:nvSpPr>
        <p:spPr>
          <a:xfrm flipH="false" flipV="false" rot="0">
            <a:off x="0" y="2573976"/>
            <a:ext cx="9886950" cy="2805422"/>
          </a:xfrm>
          <a:custGeom>
            <a:avLst/>
            <a:gdLst/>
            <a:ahLst/>
            <a:cxnLst/>
            <a:rect r="r" b="b" t="t" l="l"/>
            <a:pathLst>
              <a:path h="2805422" w="9886950">
                <a:moveTo>
                  <a:pt x="0" y="0"/>
                </a:moveTo>
                <a:lnTo>
                  <a:pt x="9886950" y="0"/>
                </a:lnTo>
                <a:lnTo>
                  <a:pt x="9886950" y="2805422"/>
                </a:lnTo>
                <a:lnTo>
                  <a:pt x="0" y="2805422"/>
                </a:lnTo>
                <a:lnTo>
                  <a:pt x="0" y="0"/>
                </a:lnTo>
                <a:close/>
              </a:path>
            </a:pathLst>
          </a:custGeom>
          <a:blipFill>
            <a:blip r:embed="rId2"/>
            <a:stretch>
              <a:fillRect l="0" t="0" r="0" b="0"/>
            </a:stretch>
          </a:blipFill>
        </p:spPr>
      </p:sp>
      <p:sp>
        <p:nvSpPr>
          <p:cNvPr name="TextBox 9" id="9"/>
          <p:cNvSpPr txBox="true"/>
          <p:nvPr/>
        </p:nvSpPr>
        <p:spPr>
          <a:xfrm rot="0">
            <a:off x="558803" y="467116"/>
            <a:ext cx="2576684" cy="925840"/>
          </a:xfrm>
          <a:prstGeom prst="rect">
            <a:avLst/>
          </a:prstGeom>
        </p:spPr>
        <p:txBody>
          <a:bodyPr anchor="t" rtlCol="false" tIns="0" lIns="0" bIns="0" rIns="0">
            <a:spAutoFit/>
          </a:bodyPr>
          <a:lstStyle/>
          <a:p>
            <a:pPr algn="l">
              <a:lnSpc>
                <a:spcPts val="2239"/>
              </a:lnSpc>
            </a:pPr>
            <a:r>
              <a:rPr lang="en-US" sz="1599">
                <a:solidFill>
                  <a:srgbClr val="F2F2F2"/>
                </a:solidFill>
                <a:latin typeface="Arial MT Pro"/>
                <a:ea typeface="Arial MT Pro"/>
                <a:cs typeface="Arial MT Pro"/>
                <a:sym typeface="Arial MT Pro"/>
              </a:rPr>
              <a:t>Project 3</a:t>
            </a:r>
          </a:p>
          <a:p>
            <a:pPr algn="l">
              <a:lnSpc>
                <a:spcPts val="2239"/>
              </a:lnSpc>
            </a:pPr>
            <a:r>
              <a:rPr lang="en-US" sz="1599">
                <a:solidFill>
                  <a:srgbClr val="F2F2F2"/>
                </a:solidFill>
                <a:latin typeface="Arial MT Pro"/>
                <a:ea typeface="Arial MT Pro"/>
                <a:cs typeface="Arial MT Pro"/>
                <a:sym typeface="Arial MT Pro"/>
              </a:rPr>
              <a:t>Graduation</a:t>
            </a:r>
            <a:r>
              <a:rPr lang="en-US" sz="1599">
                <a:solidFill>
                  <a:srgbClr val="F2F2F2"/>
                </a:solidFill>
                <a:latin typeface="Arial MT Pro"/>
                <a:ea typeface="Arial MT Pro"/>
                <a:cs typeface="Arial MT Pro"/>
                <a:sym typeface="Arial MT Pro"/>
              </a:rPr>
              <a:t> Project</a:t>
            </a:r>
          </a:p>
          <a:p>
            <a:pPr algn="l">
              <a:lnSpc>
                <a:spcPts val="2799"/>
              </a:lnSpc>
            </a:pP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193EB0"/>
        </a:solidFill>
      </p:bgPr>
    </p:bg>
    <p:spTree>
      <p:nvGrpSpPr>
        <p:cNvPr id="1" name=""/>
        <p:cNvGrpSpPr/>
        <p:nvPr/>
      </p:nvGrpSpPr>
      <p:grpSpPr>
        <a:xfrm>
          <a:off x="0" y="0"/>
          <a:ext cx="0" cy="0"/>
          <a:chOff x="0" y="0"/>
          <a:chExt cx="0" cy="0"/>
        </a:xfrm>
      </p:grpSpPr>
      <p:sp>
        <p:nvSpPr>
          <p:cNvPr name="Freeform 2" id="2"/>
          <p:cNvSpPr/>
          <p:nvPr/>
        </p:nvSpPr>
        <p:spPr>
          <a:xfrm flipH="false" flipV="false" rot="0">
            <a:off x="661159" y="1856775"/>
            <a:ext cx="38891" cy="2916060"/>
          </a:xfrm>
          <a:custGeom>
            <a:avLst/>
            <a:gdLst/>
            <a:ahLst/>
            <a:cxnLst/>
            <a:rect r="r" b="b" t="t" l="l"/>
            <a:pathLst>
              <a:path h="2916060" w="38891">
                <a:moveTo>
                  <a:pt x="0" y="0"/>
                </a:moveTo>
                <a:lnTo>
                  <a:pt x="38890" y="0"/>
                </a:lnTo>
                <a:lnTo>
                  <a:pt x="38890" y="2916060"/>
                </a:lnTo>
                <a:lnTo>
                  <a:pt x="0" y="291606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a:grpSpLocks noChangeAspect="true"/>
          </p:cNvGrpSpPr>
          <p:nvPr/>
        </p:nvGrpSpPr>
        <p:grpSpPr>
          <a:xfrm rot="0">
            <a:off x="4517788" y="1680210"/>
            <a:ext cx="1748790" cy="1748790"/>
            <a:chOff x="0" y="0"/>
            <a:chExt cx="2331720" cy="2331720"/>
          </a:xfrm>
        </p:grpSpPr>
        <p:sp>
          <p:nvSpPr>
            <p:cNvPr name="Freeform 4" id="4"/>
            <p:cNvSpPr/>
            <p:nvPr/>
          </p:nvSpPr>
          <p:spPr>
            <a:xfrm flipH="false" flipV="false" rot="0">
              <a:off x="0" y="0"/>
              <a:ext cx="2331720" cy="2331720"/>
            </a:xfrm>
            <a:custGeom>
              <a:avLst/>
              <a:gdLst/>
              <a:ahLst/>
              <a:cxnLst/>
              <a:rect r="r" b="b" t="t" l="l"/>
              <a:pathLst>
                <a:path h="2331720" w="2331720">
                  <a:moveTo>
                    <a:pt x="1165860" y="0"/>
                  </a:moveTo>
                  <a:cubicBezTo>
                    <a:pt x="521970" y="0"/>
                    <a:pt x="0" y="521970"/>
                    <a:pt x="0" y="1165860"/>
                  </a:cubicBezTo>
                  <a:cubicBezTo>
                    <a:pt x="0" y="1809750"/>
                    <a:pt x="521970" y="2331720"/>
                    <a:pt x="1165860" y="2331720"/>
                  </a:cubicBezTo>
                  <a:cubicBezTo>
                    <a:pt x="1809750" y="2331720"/>
                    <a:pt x="2331720" y="1809750"/>
                    <a:pt x="2331720" y="1165860"/>
                  </a:cubicBezTo>
                  <a:cubicBezTo>
                    <a:pt x="2331720" y="521970"/>
                    <a:pt x="1809750" y="0"/>
                    <a:pt x="1165860" y="0"/>
                  </a:cubicBezTo>
                  <a:close/>
                </a:path>
              </a:pathLst>
            </a:custGeom>
            <a:blipFill>
              <a:blip r:embed="rId4"/>
              <a:stretch>
                <a:fillRect l="-6710" t="0" r="-6710" b="0"/>
              </a:stretch>
            </a:blipFill>
          </p:spPr>
        </p:sp>
      </p:grpSp>
      <p:grpSp>
        <p:nvGrpSpPr>
          <p:cNvPr name="Group 5" id="5"/>
          <p:cNvGrpSpPr>
            <a:grpSpLocks noChangeAspect="true"/>
          </p:cNvGrpSpPr>
          <p:nvPr/>
        </p:nvGrpSpPr>
        <p:grpSpPr>
          <a:xfrm rot="0">
            <a:off x="4594236" y="4008515"/>
            <a:ext cx="698478" cy="698440"/>
            <a:chOff x="0" y="0"/>
            <a:chExt cx="698475" cy="698449"/>
          </a:xfrm>
        </p:grpSpPr>
        <p:sp>
          <p:nvSpPr>
            <p:cNvPr name="Freeform 6" id="6" descr="https://www.linkedin.com/in/yara-harby-yh/">
              <a:hlinkClick r:id="rId5" tooltip="https://www.linkedin.com/in/yara-harby-yh/"/>
            </p:cNvPr>
            <p:cNvSpPr/>
            <p:nvPr/>
          </p:nvSpPr>
          <p:spPr>
            <a:xfrm flipH="false" flipV="false" rot="0">
              <a:off x="63500" y="63500"/>
              <a:ext cx="571500" cy="571500"/>
            </a:xfrm>
            <a:custGeom>
              <a:avLst/>
              <a:gdLst/>
              <a:ahLst/>
              <a:cxnLst/>
              <a:rect r="r" b="b" t="t" l="l"/>
              <a:pathLst>
                <a:path h="571500" w="571500">
                  <a:moveTo>
                    <a:pt x="84328" y="0"/>
                  </a:moveTo>
                  <a:cubicBezTo>
                    <a:pt x="37465" y="1270"/>
                    <a:pt x="0" y="39624"/>
                    <a:pt x="0" y="86868"/>
                  </a:cubicBezTo>
                  <a:lnTo>
                    <a:pt x="0" y="484632"/>
                  </a:lnTo>
                  <a:cubicBezTo>
                    <a:pt x="0" y="532511"/>
                    <a:pt x="38862" y="571500"/>
                    <a:pt x="86868" y="571500"/>
                  </a:cubicBezTo>
                  <a:lnTo>
                    <a:pt x="484632" y="571500"/>
                  </a:lnTo>
                  <a:cubicBezTo>
                    <a:pt x="532511" y="571500"/>
                    <a:pt x="571246" y="532765"/>
                    <a:pt x="571500" y="485013"/>
                  </a:cubicBezTo>
                  <a:lnTo>
                    <a:pt x="571500" y="86106"/>
                  </a:lnTo>
                  <a:lnTo>
                    <a:pt x="571500" y="86106"/>
                  </a:lnTo>
                  <a:cubicBezTo>
                    <a:pt x="571119" y="39370"/>
                    <a:pt x="533781" y="1270"/>
                    <a:pt x="487172" y="0"/>
                  </a:cubicBezTo>
                  <a:close/>
                </a:path>
              </a:pathLst>
            </a:custGeom>
            <a:solidFill>
              <a:srgbClr val="000000"/>
            </a:solidFill>
          </p:spPr>
        </p:sp>
        <p:sp>
          <p:nvSpPr>
            <p:cNvPr name="Freeform 7" id="7" descr="https://www.linkedin.com/in/yara-harby-yh/">
              <a:hlinkClick r:id="rId6" tooltip="https://www.linkedin.com/in/yara-harby-yh/"/>
            </p:cNvPr>
            <p:cNvSpPr/>
            <p:nvPr/>
          </p:nvSpPr>
          <p:spPr>
            <a:xfrm flipH="false" flipV="false" rot="0">
              <a:off x="203835" y="224536"/>
              <a:ext cx="85598" cy="85598"/>
            </a:xfrm>
            <a:custGeom>
              <a:avLst/>
              <a:gdLst/>
              <a:ahLst/>
              <a:cxnLst/>
              <a:rect r="r" b="b" t="t" l="l"/>
              <a:pathLst>
                <a:path h="85598" w="85598">
                  <a:moveTo>
                    <a:pt x="85598" y="42799"/>
                  </a:moveTo>
                  <a:cubicBezTo>
                    <a:pt x="85598" y="48514"/>
                    <a:pt x="84455" y="53848"/>
                    <a:pt x="82296" y="59182"/>
                  </a:cubicBezTo>
                  <a:cubicBezTo>
                    <a:pt x="80137" y="64516"/>
                    <a:pt x="77089" y="69088"/>
                    <a:pt x="73025" y="73025"/>
                  </a:cubicBezTo>
                  <a:cubicBezTo>
                    <a:pt x="68961" y="76962"/>
                    <a:pt x="64389" y="80137"/>
                    <a:pt x="59182" y="82296"/>
                  </a:cubicBezTo>
                  <a:cubicBezTo>
                    <a:pt x="53975" y="84455"/>
                    <a:pt x="48514" y="85598"/>
                    <a:pt x="42799" y="85598"/>
                  </a:cubicBezTo>
                  <a:cubicBezTo>
                    <a:pt x="37084" y="85598"/>
                    <a:pt x="31750" y="84455"/>
                    <a:pt x="26416" y="82296"/>
                  </a:cubicBezTo>
                  <a:cubicBezTo>
                    <a:pt x="21082" y="80137"/>
                    <a:pt x="16510" y="77089"/>
                    <a:pt x="12573" y="73025"/>
                  </a:cubicBezTo>
                  <a:cubicBezTo>
                    <a:pt x="8636" y="68961"/>
                    <a:pt x="5461" y="64389"/>
                    <a:pt x="3302" y="59182"/>
                  </a:cubicBezTo>
                  <a:cubicBezTo>
                    <a:pt x="1143" y="53975"/>
                    <a:pt x="0" y="48514"/>
                    <a:pt x="0" y="42799"/>
                  </a:cubicBezTo>
                  <a:cubicBezTo>
                    <a:pt x="0" y="37084"/>
                    <a:pt x="1143" y="31750"/>
                    <a:pt x="3302" y="26416"/>
                  </a:cubicBezTo>
                  <a:cubicBezTo>
                    <a:pt x="5461" y="21082"/>
                    <a:pt x="8509" y="16510"/>
                    <a:pt x="12573" y="12573"/>
                  </a:cubicBezTo>
                  <a:cubicBezTo>
                    <a:pt x="16637" y="8636"/>
                    <a:pt x="21209" y="5461"/>
                    <a:pt x="26416" y="3302"/>
                  </a:cubicBezTo>
                  <a:cubicBezTo>
                    <a:pt x="31623" y="1143"/>
                    <a:pt x="37084" y="0"/>
                    <a:pt x="42799" y="0"/>
                  </a:cubicBezTo>
                  <a:cubicBezTo>
                    <a:pt x="48514" y="0"/>
                    <a:pt x="53848" y="1143"/>
                    <a:pt x="59182" y="3302"/>
                  </a:cubicBezTo>
                  <a:cubicBezTo>
                    <a:pt x="64516" y="5461"/>
                    <a:pt x="69088" y="8509"/>
                    <a:pt x="73025" y="12573"/>
                  </a:cubicBezTo>
                  <a:cubicBezTo>
                    <a:pt x="76962" y="16637"/>
                    <a:pt x="80137" y="21209"/>
                    <a:pt x="82296" y="26416"/>
                  </a:cubicBezTo>
                  <a:cubicBezTo>
                    <a:pt x="84455" y="31623"/>
                    <a:pt x="85598" y="37084"/>
                    <a:pt x="85598" y="42799"/>
                  </a:cubicBezTo>
                  <a:close/>
                </a:path>
              </a:pathLst>
            </a:custGeom>
            <a:solidFill>
              <a:srgbClr val="FFFFFF"/>
            </a:solidFill>
          </p:spPr>
        </p:sp>
        <p:sp>
          <p:nvSpPr>
            <p:cNvPr name="Freeform 8" id="8" descr="https://www.linkedin.com/in/yara-harby-yh/">
              <a:hlinkClick r:id="rId7" tooltip="https://www.linkedin.com/in/yara-harby-yh/"/>
            </p:cNvPr>
            <p:cNvSpPr/>
            <p:nvPr/>
          </p:nvSpPr>
          <p:spPr>
            <a:xfrm flipH="false" flipV="false" rot="0">
              <a:off x="209931" y="341503"/>
              <a:ext cx="73279" cy="235966"/>
            </a:xfrm>
            <a:custGeom>
              <a:avLst/>
              <a:gdLst/>
              <a:ahLst/>
              <a:cxnLst/>
              <a:rect r="r" b="b" t="t" l="l"/>
              <a:pathLst>
                <a:path h="235966" w="73279">
                  <a:moveTo>
                    <a:pt x="0" y="0"/>
                  </a:moveTo>
                  <a:lnTo>
                    <a:pt x="73279" y="0"/>
                  </a:lnTo>
                  <a:lnTo>
                    <a:pt x="73279" y="235966"/>
                  </a:lnTo>
                  <a:lnTo>
                    <a:pt x="0" y="235966"/>
                  </a:lnTo>
                  <a:close/>
                </a:path>
              </a:pathLst>
            </a:custGeom>
            <a:solidFill>
              <a:srgbClr val="FFFFFF"/>
            </a:solidFill>
          </p:spPr>
        </p:sp>
        <p:sp>
          <p:nvSpPr>
            <p:cNvPr name="Freeform 9" id="9" descr="https://www.linkedin.com/in/yara-harby-yh/">
              <a:hlinkClick r:id="rId8" tooltip="https://www.linkedin.com/in/yara-harby-yh/"/>
            </p:cNvPr>
            <p:cNvSpPr/>
            <p:nvPr/>
          </p:nvSpPr>
          <p:spPr>
            <a:xfrm flipH="false" flipV="false" rot="0">
              <a:off x="329438" y="341503"/>
              <a:ext cx="69850" cy="235966"/>
            </a:xfrm>
            <a:custGeom>
              <a:avLst/>
              <a:gdLst/>
              <a:ahLst/>
              <a:cxnLst/>
              <a:rect r="r" b="b" t="t" l="l"/>
              <a:pathLst>
                <a:path h="235966" w="69850">
                  <a:moveTo>
                    <a:pt x="0" y="0"/>
                  </a:moveTo>
                  <a:lnTo>
                    <a:pt x="69850" y="0"/>
                  </a:lnTo>
                  <a:lnTo>
                    <a:pt x="69850" y="235966"/>
                  </a:lnTo>
                  <a:lnTo>
                    <a:pt x="0" y="235966"/>
                  </a:lnTo>
                  <a:close/>
                </a:path>
              </a:pathLst>
            </a:custGeom>
            <a:solidFill>
              <a:srgbClr val="FFFFFF"/>
            </a:solidFill>
          </p:spPr>
        </p:sp>
        <p:sp>
          <p:nvSpPr>
            <p:cNvPr name="Freeform 10" id="10" descr="https://www.linkedin.com/in/yara-harby-yh/">
              <a:hlinkClick r:id="rId9" tooltip="https://www.linkedin.com/in/yara-harby-yh/"/>
            </p:cNvPr>
            <p:cNvSpPr/>
            <p:nvPr/>
          </p:nvSpPr>
          <p:spPr>
            <a:xfrm flipH="false" flipV="false" rot="0">
              <a:off x="332486" y="467106"/>
              <a:ext cx="69850" cy="110363"/>
            </a:xfrm>
            <a:custGeom>
              <a:avLst/>
              <a:gdLst/>
              <a:ahLst/>
              <a:cxnLst/>
              <a:rect r="r" b="b" t="t" l="l"/>
              <a:pathLst>
                <a:path h="110363" w="69850">
                  <a:moveTo>
                    <a:pt x="0" y="0"/>
                  </a:moveTo>
                  <a:lnTo>
                    <a:pt x="69850" y="0"/>
                  </a:lnTo>
                  <a:lnTo>
                    <a:pt x="69850" y="110363"/>
                  </a:lnTo>
                  <a:lnTo>
                    <a:pt x="0" y="110363"/>
                  </a:lnTo>
                  <a:close/>
                </a:path>
              </a:pathLst>
            </a:custGeom>
            <a:solidFill>
              <a:srgbClr val="FFFFFF"/>
            </a:solidFill>
          </p:spPr>
        </p:sp>
        <p:sp>
          <p:nvSpPr>
            <p:cNvPr name="Freeform 11" id="11" descr="https://www.linkedin.com/in/yara-harby-yh/">
              <a:hlinkClick r:id="rId10" tooltip="https://www.linkedin.com/in/yara-harby-yh/"/>
            </p:cNvPr>
            <p:cNvSpPr/>
            <p:nvPr/>
          </p:nvSpPr>
          <p:spPr>
            <a:xfrm flipH="false" flipV="false" rot="0">
              <a:off x="378710" y="335887"/>
              <a:ext cx="179010" cy="241582"/>
            </a:xfrm>
            <a:custGeom>
              <a:avLst/>
              <a:gdLst/>
              <a:ahLst/>
              <a:cxnLst/>
              <a:rect r="r" b="b" t="t" l="l"/>
              <a:pathLst>
                <a:path h="241582" w="179010">
                  <a:moveTo>
                    <a:pt x="23499" y="131219"/>
                  </a:moveTo>
                  <a:cubicBezTo>
                    <a:pt x="23499" y="131219"/>
                    <a:pt x="22356" y="100612"/>
                    <a:pt x="30484" y="84737"/>
                  </a:cubicBezTo>
                  <a:cubicBezTo>
                    <a:pt x="30484" y="84737"/>
                    <a:pt x="38612" y="65179"/>
                    <a:pt x="63885" y="65052"/>
                  </a:cubicBezTo>
                  <a:cubicBezTo>
                    <a:pt x="63885" y="65052"/>
                    <a:pt x="93603" y="59845"/>
                    <a:pt x="102112" y="89436"/>
                  </a:cubicBezTo>
                  <a:cubicBezTo>
                    <a:pt x="102112" y="89436"/>
                    <a:pt x="105287" y="105819"/>
                    <a:pt x="105287" y="112677"/>
                  </a:cubicBezTo>
                  <a:cubicBezTo>
                    <a:pt x="105287" y="119535"/>
                    <a:pt x="105541" y="241582"/>
                    <a:pt x="105541" y="241582"/>
                  </a:cubicBezTo>
                  <a:lnTo>
                    <a:pt x="178820" y="241582"/>
                  </a:lnTo>
                  <a:lnTo>
                    <a:pt x="178820" y="106454"/>
                  </a:lnTo>
                  <a:cubicBezTo>
                    <a:pt x="178820" y="106454"/>
                    <a:pt x="184154" y="30127"/>
                    <a:pt x="138307" y="9172"/>
                  </a:cubicBezTo>
                  <a:cubicBezTo>
                    <a:pt x="138307" y="9172"/>
                    <a:pt x="62996" y="-24610"/>
                    <a:pt x="22102" y="37493"/>
                  </a:cubicBezTo>
                  <a:cubicBezTo>
                    <a:pt x="22102" y="37493"/>
                    <a:pt x="13212" y="43589"/>
                    <a:pt x="11942" y="26444"/>
                  </a:cubicBezTo>
                  <a:cubicBezTo>
                    <a:pt x="10672" y="9299"/>
                    <a:pt x="258" y="52860"/>
                    <a:pt x="4" y="53876"/>
                  </a:cubicBezTo>
                  <a:cubicBezTo>
                    <a:pt x="-250" y="54892"/>
                    <a:pt x="11942" y="140871"/>
                    <a:pt x="11942" y="140871"/>
                  </a:cubicBezTo>
                  <a:lnTo>
                    <a:pt x="23626" y="131346"/>
                  </a:lnTo>
                  <a:close/>
                </a:path>
              </a:pathLst>
            </a:custGeom>
            <a:solidFill>
              <a:srgbClr val="FFFFFF"/>
            </a:solidFill>
          </p:spPr>
        </p:sp>
      </p:grpSp>
      <p:sp>
        <p:nvSpPr>
          <p:cNvPr name="Freeform 12" id="12"/>
          <p:cNvSpPr/>
          <p:nvPr/>
        </p:nvSpPr>
        <p:spPr>
          <a:xfrm flipH="false" flipV="false" rot="0">
            <a:off x="887892" y="5492715"/>
            <a:ext cx="9008583" cy="42843"/>
          </a:xfrm>
          <a:custGeom>
            <a:avLst/>
            <a:gdLst/>
            <a:ahLst/>
            <a:cxnLst/>
            <a:rect r="r" b="b" t="t" l="l"/>
            <a:pathLst>
              <a:path h="42843" w="9008583">
                <a:moveTo>
                  <a:pt x="0" y="0"/>
                </a:moveTo>
                <a:lnTo>
                  <a:pt x="9008583" y="0"/>
                </a:lnTo>
                <a:lnTo>
                  <a:pt x="9008583" y="42844"/>
                </a:lnTo>
                <a:lnTo>
                  <a:pt x="0" y="42844"/>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grpSp>
        <p:nvGrpSpPr>
          <p:cNvPr name="Group 13" id="13"/>
          <p:cNvGrpSpPr>
            <a:grpSpLocks noChangeAspect="true"/>
          </p:cNvGrpSpPr>
          <p:nvPr/>
        </p:nvGrpSpPr>
        <p:grpSpPr>
          <a:xfrm rot="0">
            <a:off x="5695078" y="4091702"/>
            <a:ext cx="571500" cy="532066"/>
            <a:chOff x="0" y="0"/>
            <a:chExt cx="571500" cy="532066"/>
          </a:xfrm>
        </p:grpSpPr>
        <p:sp>
          <p:nvSpPr>
            <p:cNvPr name="Freeform 14" id="14">
              <a:hlinkClick r:id="rId13" tooltip="https://www.kaggle.com/yaraharby"/>
            </p:cNvPr>
            <p:cNvSpPr/>
            <p:nvPr/>
          </p:nvSpPr>
          <p:spPr>
            <a:xfrm flipH="false" flipV="false" rot="0">
              <a:off x="0" y="0"/>
              <a:ext cx="571500" cy="532130"/>
            </a:xfrm>
            <a:custGeom>
              <a:avLst/>
              <a:gdLst/>
              <a:ahLst/>
              <a:cxnLst/>
              <a:rect r="r" b="b" t="t" l="l"/>
              <a:pathLst>
                <a:path h="532130" w="571500">
                  <a:moveTo>
                    <a:pt x="0" y="0"/>
                  </a:moveTo>
                  <a:lnTo>
                    <a:pt x="0" y="532003"/>
                  </a:lnTo>
                  <a:lnTo>
                    <a:pt x="196977" y="532003"/>
                  </a:lnTo>
                  <a:lnTo>
                    <a:pt x="196977" y="398780"/>
                  </a:lnTo>
                  <a:lnTo>
                    <a:pt x="218567" y="374777"/>
                  </a:lnTo>
                  <a:lnTo>
                    <a:pt x="337566" y="532130"/>
                  </a:lnTo>
                  <a:lnTo>
                    <a:pt x="571500" y="532130"/>
                  </a:lnTo>
                  <a:lnTo>
                    <a:pt x="350139" y="236728"/>
                  </a:lnTo>
                  <a:lnTo>
                    <a:pt x="565658" y="0"/>
                  </a:lnTo>
                  <a:lnTo>
                    <a:pt x="339725" y="0"/>
                  </a:lnTo>
                  <a:lnTo>
                    <a:pt x="196977" y="157353"/>
                  </a:lnTo>
                  <a:lnTo>
                    <a:pt x="196977" y="0"/>
                  </a:lnTo>
                  <a:lnTo>
                    <a:pt x="0" y="0"/>
                  </a:lnTo>
                  <a:close/>
                </a:path>
              </a:pathLst>
            </a:custGeom>
            <a:solidFill>
              <a:srgbClr val="010101"/>
            </a:solidFill>
          </p:spPr>
        </p:sp>
      </p:grpSp>
      <p:grpSp>
        <p:nvGrpSpPr>
          <p:cNvPr name="Group 15" id="15"/>
          <p:cNvGrpSpPr>
            <a:grpSpLocks noChangeAspect="true"/>
          </p:cNvGrpSpPr>
          <p:nvPr/>
        </p:nvGrpSpPr>
        <p:grpSpPr>
          <a:xfrm rot="0">
            <a:off x="1648912" y="1680210"/>
            <a:ext cx="1920014" cy="1920014"/>
            <a:chOff x="0" y="0"/>
            <a:chExt cx="2331720" cy="2331720"/>
          </a:xfrm>
        </p:grpSpPr>
        <p:sp>
          <p:nvSpPr>
            <p:cNvPr name="Freeform 16" id="16"/>
            <p:cNvSpPr/>
            <p:nvPr/>
          </p:nvSpPr>
          <p:spPr>
            <a:xfrm flipH="false" flipV="false" rot="0">
              <a:off x="0" y="0"/>
              <a:ext cx="2331720" cy="2331720"/>
            </a:xfrm>
            <a:custGeom>
              <a:avLst/>
              <a:gdLst/>
              <a:ahLst/>
              <a:cxnLst/>
              <a:rect r="r" b="b" t="t" l="l"/>
              <a:pathLst>
                <a:path h="2331720" w="2331720">
                  <a:moveTo>
                    <a:pt x="1165860" y="0"/>
                  </a:moveTo>
                  <a:cubicBezTo>
                    <a:pt x="521970" y="0"/>
                    <a:pt x="0" y="521970"/>
                    <a:pt x="0" y="1165860"/>
                  </a:cubicBezTo>
                  <a:cubicBezTo>
                    <a:pt x="0" y="1809750"/>
                    <a:pt x="521970" y="2331720"/>
                    <a:pt x="1165860" y="2331720"/>
                  </a:cubicBezTo>
                  <a:cubicBezTo>
                    <a:pt x="1809750" y="2331720"/>
                    <a:pt x="2331720" y="1809750"/>
                    <a:pt x="2331720" y="1165860"/>
                  </a:cubicBezTo>
                  <a:cubicBezTo>
                    <a:pt x="2331720" y="521970"/>
                    <a:pt x="1809750" y="0"/>
                    <a:pt x="1165860" y="0"/>
                  </a:cubicBezTo>
                  <a:close/>
                </a:path>
              </a:pathLst>
            </a:custGeom>
            <a:blipFill>
              <a:blip r:embed="rId14"/>
              <a:stretch>
                <a:fillRect l="0" t="-23588" r="0" b="-23588"/>
              </a:stretch>
            </a:blipFill>
          </p:spPr>
        </p:sp>
      </p:grpSp>
      <p:grpSp>
        <p:nvGrpSpPr>
          <p:cNvPr name="Group 17" id="17"/>
          <p:cNvGrpSpPr>
            <a:grpSpLocks noChangeAspect="true"/>
          </p:cNvGrpSpPr>
          <p:nvPr/>
        </p:nvGrpSpPr>
        <p:grpSpPr>
          <a:xfrm rot="0">
            <a:off x="1582372" y="4008515"/>
            <a:ext cx="698478" cy="698440"/>
            <a:chOff x="0" y="0"/>
            <a:chExt cx="698475" cy="698449"/>
          </a:xfrm>
        </p:grpSpPr>
        <p:sp>
          <p:nvSpPr>
            <p:cNvPr name="Freeform 18" id="18">
              <a:hlinkClick r:id="rId15" tooltip="https://www.linkedin.com/in/faresai/"/>
            </p:cNvPr>
            <p:cNvSpPr/>
            <p:nvPr/>
          </p:nvSpPr>
          <p:spPr>
            <a:xfrm flipH="false" flipV="false" rot="0">
              <a:off x="63500" y="63500"/>
              <a:ext cx="571500" cy="571500"/>
            </a:xfrm>
            <a:custGeom>
              <a:avLst/>
              <a:gdLst/>
              <a:ahLst/>
              <a:cxnLst/>
              <a:rect r="r" b="b" t="t" l="l"/>
              <a:pathLst>
                <a:path h="571500" w="571500">
                  <a:moveTo>
                    <a:pt x="84328" y="0"/>
                  </a:moveTo>
                  <a:cubicBezTo>
                    <a:pt x="37465" y="1270"/>
                    <a:pt x="0" y="39624"/>
                    <a:pt x="0" y="86868"/>
                  </a:cubicBezTo>
                  <a:lnTo>
                    <a:pt x="0" y="484632"/>
                  </a:lnTo>
                  <a:cubicBezTo>
                    <a:pt x="0" y="532511"/>
                    <a:pt x="38862" y="571500"/>
                    <a:pt x="86868" y="571500"/>
                  </a:cubicBezTo>
                  <a:lnTo>
                    <a:pt x="484632" y="571500"/>
                  </a:lnTo>
                  <a:cubicBezTo>
                    <a:pt x="532511" y="571500"/>
                    <a:pt x="571246" y="532765"/>
                    <a:pt x="571500" y="485013"/>
                  </a:cubicBezTo>
                  <a:lnTo>
                    <a:pt x="571500" y="86106"/>
                  </a:lnTo>
                  <a:lnTo>
                    <a:pt x="571500" y="86106"/>
                  </a:lnTo>
                  <a:cubicBezTo>
                    <a:pt x="571119" y="39370"/>
                    <a:pt x="533781" y="1270"/>
                    <a:pt x="487172" y="0"/>
                  </a:cubicBezTo>
                  <a:close/>
                </a:path>
              </a:pathLst>
            </a:custGeom>
            <a:solidFill>
              <a:srgbClr val="000000"/>
            </a:solidFill>
          </p:spPr>
        </p:sp>
        <p:sp>
          <p:nvSpPr>
            <p:cNvPr name="Freeform 19" id="19">
              <a:hlinkClick r:id="rId16" tooltip="https://www.linkedin.com/in/faresai/"/>
            </p:cNvPr>
            <p:cNvSpPr/>
            <p:nvPr/>
          </p:nvSpPr>
          <p:spPr>
            <a:xfrm flipH="false" flipV="false" rot="0">
              <a:off x="203835" y="224536"/>
              <a:ext cx="85598" cy="85598"/>
            </a:xfrm>
            <a:custGeom>
              <a:avLst/>
              <a:gdLst/>
              <a:ahLst/>
              <a:cxnLst/>
              <a:rect r="r" b="b" t="t" l="l"/>
              <a:pathLst>
                <a:path h="85598" w="85598">
                  <a:moveTo>
                    <a:pt x="85598" y="42799"/>
                  </a:moveTo>
                  <a:cubicBezTo>
                    <a:pt x="85598" y="48514"/>
                    <a:pt x="84455" y="53848"/>
                    <a:pt x="82296" y="59182"/>
                  </a:cubicBezTo>
                  <a:cubicBezTo>
                    <a:pt x="80137" y="64516"/>
                    <a:pt x="77089" y="69088"/>
                    <a:pt x="73025" y="73025"/>
                  </a:cubicBezTo>
                  <a:cubicBezTo>
                    <a:pt x="68961" y="76962"/>
                    <a:pt x="64389" y="80137"/>
                    <a:pt x="59182" y="82296"/>
                  </a:cubicBezTo>
                  <a:cubicBezTo>
                    <a:pt x="53975" y="84455"/>
                    <a:pt x="48514" y="85598"/>
                    <a:pt x="42799" y="85598"/>
                  </a:cubicBezTo>
                  <a:cubicBezTo>
                    <a:pt x="37084" y="85598"/>
                    <a:pt x="31750" y="84455"/>
                    <a:pt x="26416" y="82296"/>
                  </a:cubicBezTo>
                  <a:cubicBezTo>
                    <a:pt x="21082" y="80137"/>
                    <a:pt x="16510" y="77089"/>
                    <a:pt x="12573" y="73025"/>
                  </a:cubicBezTo>
                  <a:cubicBezTo>
                    <a:pt x="8636" y="68961"/>
                    <a:pt x="5461" y="64389"/>
                    <a:pt x="3302" y="59182"/>
                  </a:cubicBezTo>
                  <a:cubicBezTo>
                    <a:pt x="1143" y="53975"/>
                    <a:pt x="0" y="48514"/>
                    <a:pt x="0" y="42799"/>
                  </a:cubicBezTo>
                  <a:cubicBezTo>
                    <a:pt x="0" y="37084"/>
                    <a:pt x="1143" y="31750"/>
                    <a:pt x="3302" y="26416"/>
                  </a:cubicBezTo>
                  <a:cubicBezTo>
                    <a:pt x="5461" y="21082"/>
                    <a:pt x="8509" y="16510"/>
                    <a:pt x="12573" y="12573"/>
                  </a:cubicBezTo>
                  <a:cubicBezTo>
                    <a:pt x="16637" y="8636"/>
                    <a:pt x="21209" y="5461"/>
                    <a:pt x="26416" y="3302"/>
                  </a:cubicBezTo>
                  <a:cubicBezTo>
                    <a:pt x="31623" y="1143"/>
                    <a:pt x="37084" y="0"/>
                    <a:pt x="42799" y="0"/>
                  </a:cubicBezTo>
                  <a:cubicBezTo>
                    <a:pt x="48514" y="0"/>
                    <a:pt x="53848" y="1143"/>
                    <a:pt x="59182" y="3302"/>
                  </a:cubicBezTo>
                  <a:cubicBezTo>
                    <a:pt x="64516" y="5461"/>
                    <a:pt x="69088" y="8509"/>
                    <a:pt x="73025" y="12573"/>
                  </a:cubicBezTo>
                  <a:cubicBezTo>
                    <a:pt x="76962" y="16637"/>
                    <a:pt x="80137" y="21209"/>
                    <a:pt x="82296" y="26416"/>
                  </a:cubicBezTo>
                  <a:cubicBezTo>
                    <a:pt x="84455" y="31623"/>
                    <a:pt x="85598" y="37084"/>
                    <a:pt x="85598" y="42799"/>
                  </a:cubicBezTo>
                  <a:close/>
                </a:path>
              </a:pathLst>
            </a:custGeom>
            <a:solidFill>
              <a:srgbClr val="FFFFFF"/>
            </a:solidFill>
          </p:spPr>
        </p:sp>
        <p:sp>
          <p:nvSpPr>
            <p:cNvPr name="Freeform 20" id="20">
              <a:hlinkClick r:id="rId17" tooltip="https://www.linkedin.com/in/faresai/"/>
            </p:cNvPr>
            <p:cNvSpPr/>
            <p:nvPr/>
          </p:nvSpPr>
          <p:spPr>
            <a:xfrm flipH="false" flipV="false" rot="0">
              <a:off x="209931" y="341503"/>
              <a:ext cx="73279" cy="235966"/>
            </a:xfrm>
            <a:custGeom>
              <a:avLst/>
              <a:gdLst/>
              <a:ahLst/>
              <a:cxnLst/>
              <a:rect r="r" b="b" t="t" l="l"/>
              <a:pathLst>
                <a:path h="235966" w="73279">
                  <a:moveTo>
                    <a:pt x="0" y="0"/>
                  </a:moveTo>
                  <a:lnTo>
                    <a:pt x="73279" y="0"/>
                  </a:lnTo>
                  <a:lnTo>
                    <a:pt x="73279" y="235966"/>
                  </a:lnTo>
                  <a:lnTo>
                    <a:pt x="0" y="235966"/>
                  </a:lnTo>
                  <a:close/>
                </a:path>
              </a:pathLst>
            </a:custGeom>
            <a:solidFill>
              <a:srgbClr val="FFFFFF"/>
            </a:solidFill>
          </p:spPr>
        </p:sp>
        <p:sp>
          <p:nvSpPr>
            <p:cNvPr name="Freeform 21" id="21">
              <a:hlinkClick r:id="rId18" tooltip="https://www.linkedin.com/in/faresai/"/>
            </p:cNvPr>
            <p:cNvSpPr/>
            <p:nvPr/>
          </p:nvSpPr>
          <p:spPr>
            <a:xfrm flipH="false" flipV="false" rot="0">
              <a:off x="329438" y="341503"/>
              <a:ext cx="69850" cy="235966"/>
            </a:xfrm>
            <a:custGeom>
              <a:avLst/>
              <a:gdLst/>
              <a:ahLst/>
              <a:cxnLst/>
              <a:rect r="r" b="b" t="t" l="l"/>
              <a:pathLst>
                <a:path h="235966" w="69850">
                  <a:moveTo>
                    <a:pt x="0" y="0"/>
                  </a:moveTo>
                  <a:lnTo>
                    <a:pt x="69850" y="0"/>
                  </a:lnTo>
                  <a:lnTo>
                    <a:pt x="69850" y="235966"/>
                  </a:lnTo>
                  <a:lnTo>
                    <a:pt x="0" y="235966"/>
                  </a:lnTo>
                  <a:close/>
                </a:path>
              </a:pathLst>
            </a:custGeom>
            <a:solidFill>
              <a:srgbClr val="FFFFFF"/>
            </a:solidFill>
          </p:spPr>
        </p:sp>
        <p:sp>
          <p:nvSpPr>
            <p:cNvPr name="Freeform 22" id="22">
              <a:hlinkClick r:id="rId19" tooltip="https://www.linkedin.com/in/faresai/"/>
            </p:cNvPr>
            <p:cNvSpPr/>
            <p:nvPr/>
          </p:nvSpPr>
          <p:spPr>
            <a:xfrm flipH="false" flipV="false" rot="0">
              <a:off x="332486" y="467106"/>
              <a:ext cx="69850" cy="110363"/>
            </a:xfrm>
            <a:custGeom>
              <a:avLst/>
              <a:gdLst/>
              <a:ahLst/>
              <a:cxnLst/>
              <a:rect r="r" b="b" t="t" l="l"/>
              <a:pathLst>
                <a:path h="110363" w="69850">
                  <a:moveTo>
                    <a:pt x="0" y="0"/>
                  </a:moveTo>
                  <a:lnTo>
                    <a:pt x="69850" y="0"/>
                  </a:lnTo>
                  <a:lnTo>
                    <a:pt x="69850" y="110363"/>
                  </a:lnTo>
                  <a:lnTo>
                    <a:pt x="0" y="110363"/>
                  </a:lnTo>
                  <a:close/>
                </a:path>
              </a:pathLst>
            </a:custGeom>
            <a:solidFill>
              <a:srgbClr val="FFFFFF"/>
            </a:solidFill>
          </p:spPr>
        </p:sp>
        <p:sp>
          <p:nvSpPr>
            <p:cNvPr name="Freeform 23" id="23">
              <a:hlinkClick r:id="rId20" tooltip="https://www.linkedin.com/in/faresai/"/>
            </p:cNvPr>
            <p:cNvSpPr/>
            <p:nvPr/>
          </p:nvSpPr>
          <p:spPr>
            <a:xfrm flipH="false" flipV="false" rot="0">
              <a:off x="378710" y="335887"/>
              <a:ext cx="179010" cy="241582"/>
            </a:xfrm>
            <a:custGeom>
              <a:avLst/>
              <a:gdLst/>
              <a:ahLst/>
              <a:cxnLst/>
              <a:rect r="r" b="b" t="t" l="l"/>
              <a:pathLst>
                <a:path h="241582" w="179010">
                  <a:moveTo>
                    <a:pt x="23499" y="131219"/>
                  </a:moveTo>
                  <a:cubicBezTo>
                    <a:pt x="23499" y="131219"/>
                    <a:pt x="22356" y="100612"/>
                    <a:pt x="30484" y="84737"/>
                  </a:cubicBezTo>
                  <a:cubicBezTo>
                    <a:pt x="30484" y="84737"/>
                    <a:pt x="38612" y="65179"/>
                    <a:pt x="63885" y="65052"/>
                  </a:cubicBezTo>
                  <a:cubicBezTo>
                    <a:pt x="63885" y="65052"/>
                    <a:pt x="93603" y="59845"/>
                    <a:pt x="102112" y="89436"/>
                  </a:cubicBezTo>
                  <a:cubicBezTo>
                    <a:pt x="102112" y="89436"/>
                    <a:pt x="105287" y="105819"/>
                    <a:pt x="105287" y="112677"/>
                  </a:cubicBezTo>
                  <a:cubicBezTo>
                    <a:pt x="105287" y="119535"/>
                    <a:pt x="105541" y="241582"/>
                    <a:pt x="105541" y="241582"/>
                  </a:cubicBezTo>
                  <a:lnTo>
                    <a:pt x="178820" y="241582"/>
                  </a:lnTo>
                  <a:lnTo>
                    <a:pt x="178820" y="106454"/>
                  </a:lnTo>
                  <a:cubicBezTo>
                    <a:pt x="178820" y="106454"/>
                    <a:pt x="184154" y="30127"/>
                    <a:pt x="138307" y="9172"/>
                  </a:cubicBezTo>
                  <a:cubicBezTo>
                    <a:pt x="138307" y="9172"/>
                    <a:pt x="62996" y="-24610"/>
                    <a:pt x="22102" y="37493"/>
                  </a:cubicBezTo>
                  <a:cubicBezTo>
                    <a:pt x="22102" y="37493"/>
                    <a:pt x="13212" y="43589"/>
                    <a:pt x="11942" y="26444"/>
                  </a:cubicBezTo>
                  <a:cubicBezTo>
                    <a:pt x="10672" y="9299"/>
                    <a:pt x="258" y="52860"/>
                    <a:pt x="4" y="53876"/>
                  </a:cubicBezTo>
                  <a:cubicBezTo>
                    <a:pt x="-250" y="54892"/>
                    <a:pt x="11942" y="140871"/>
                    <a:pt x="11942" y="140871"/>
                  </a:cubicBezTo>
                  <a:lnTo>
                    <a:pt x="23626" y="131346"/>
                  </a:lnTo>
                  <a:close/>
                </a:path>
              </a:pathLst>
            </a:custGeom>
            <a:solidFill>
              <a:srgbClr val="FFFFFF"/>
            </a:solidFill>
          </p:spPr>
        </p:sp>
      </p:grpSp>
      <p:grpSp>
        <p:nvGrpSpPr>
          <p:cNvPr name="Group 24" id="24"/>
          <p:cNvGrpSpPr>
            <a:grpSpLocks noChangeAspect="true"/>
          </p:cNvGrpSpPr>
          <p:nvPr/>
        </p:nvGrpSpPr>
        <p:grpSpPr>
          <a:xfrm rot="0">
            <a:off x="2683214" y="4091702"/>
            <a:ext cx="571500" cy="532066"/>
            <a:chOff x="0" y="0"/>
            <a:chExt cx="571500" cy="532066"/>
          </a:xfrm>
        </p:grpSpPr>
        <p:sp>
          <p:nvSpPr>
            <p:cNvPr name="Freeform 25" id="25">
              <a:hlinkClick r:id="rId21" tooltip="https://www.kaggle.com/faresahmedmoustafa"/>
            </p:cNvPr>
            <p:cNvSpPr/>
            <p:nvPr/>
          </p:nvSpPr>
          <p:spPr>
            <a:xfrm flipH="false" flipV="false" rot="0">
              <a:off x="0" y="0"/>
              <a:ext cx="571500" cy="532130"/>
            </a:xfrm>
            <a:custGeom>
              <a:avLst/>
              <a:gdLst/>
              <a:ahLst/>
              <a:cxnLst/>
              <a:rect r="r" b="b" t="t" l="l"/>
              <a:pathLst>
                <a:path h="532130" w="571500">
                  <a:moveTo>
                    <a:pt x="0" y="0"/>
                  </a:moveTo>
                  <a:lnTo>
                    <a:pt x="0" y="532003"/>
                  </a:lnTo>
                  <a:lnTo>
                    <a:pt x="196977" y="532003"/>
                  </a:lnTo>
                  <a:lnTo>
                    <a:pt x="196977" y="398780"/>
                  </a:lnTo>
                  <a:lnTo>
                    <a:pt x="218567" y="374777"/>
                  </a:lnTo>
                  <a:lnTo>
                    <a:pt x="337566" y="532130"/>
                  </a:lnTo>
                  <a:lnTo>
                    <a:pt x="571500" y="532130"/>
                  </a:lnTo>
                  <a:lnTo>
                    <a:pt x="350139" y="236728"/>
                  </a:lnTo>
                  <a:lnTo>
                    <a:pt x="565658" y="0"/>
                  </a:lnTo>
                  <a:lnTo>
                    <a:pt x="339725" y="0"/>
                  </a:lnTo>
                  <a:lnTo>
                    <a:pt x="196977" y="157353"/>
                  </a:lnTo>
                  <a:lnTo>
                    <a:pt x="196977" y="0"/>
                  </a:lnTo>
                  <a:lnTo>
                    <a:pt x="0" y="0"/>
                  </a:lnTo>
                  <a:close/>
                </a:path>
              </a:pathLst>
            </a:custGeom>
            <a:solidFill>
              <a:srgbClr val="010101"/>
            </a:solidFill>
          </p:spPr>
        </p:sp>
      </p:grpSp>
      <p:grpSp>
        <p:nvGrpSpPr>
          <p:cNvPr name="Group 26" id="26"/>
          <p:cNvGrpSpPr>
            <a:grpSpLocks noChangeAspect="true"/>
          </p:cNvGrpSpPr>
          <p:nvPr/>
        </p:nvGrpSpPr>
        <p:grpSpPr>
          <a:xfrm rot="0">
            <a:off x="7445936" y="1680210"/>
            <a:ext cx="1748790" cy="1748790"/>
            <a:chOff x="0" y="0"/>
            <a:chExt cx="2331720" cy="2331720"/>
          </a:xfrm>
        </p:grpSpPr>
        <p:sp>
          <p:nvSpPr>
            <p:cNvPr name="Freeform 27" id="27"/>
            <p:cNvSpPr/>
            <p:nvPr/>
          </p:nvSpPr>
          <p:spPr>
            <a:xfrm flipH="false" flipV="false" rot="0">
              <a:off x="0" y="0"/>
              <a:ext cx="2331720" cy="2331720"/>
            </a:xfrm>
            <a:custGeom>
              <a:avLst/>
              <a:gdLst/>
              <a:ahLst/>
              <a:cxnLst/>
              <a:rect r="r" b="b" t="t" l="l"/>
              <a:pathLst>
                <a:path h="2331720" w="2331720">
                  <a:moveTo>
                    <a:pt x="1165860" y="0"/>
                  </a:moveTo>
                  <a:cubicBezTo>
                    <a:pt x="521970" y="0"/>
                    <a:pt x="0" y="521970"/>
                    <a:pt x="0" y="1165860"/>
                  </a:cubicBezTo>
                  <a:cubicBezTo>
                    <a:pt x="0" y="1809750"/>
                    <a:pt x="521970" y="2331720"/>
                    <a:pt x="1165860" y="2331720"/>
                  </a:cubicBezTo>
                  <a:cubicBezTo>
                    <a:pt x="1809750" y="2331720"/>
                    <a:pt x="2331720" y="1809750"/>
                    <a:pt x="2331720" y="1165860"/>
                  </a:cubicBezTo>
                  <a:cubicBezTo>
                    <a:pt x="2331720" y="521970"/>
                    <a:pt x="1809750" y="0"/>
                    <a:pt x="1165860" y="0"/>
                  </a:cubicBezTo>
                  <a:close/>
                </a:path>
              </a:pathLst>
            </a:custGeom>
            <a:blipFill>
              <a:blip r:embed="rId22"/>
              <a:stretch>
                <a:fillRect l="0" t="-16265" r="0" b="-16265"/>
              </a:stretch>
            </a:blipFill>
          </p:spPr>
        </p:sp>
      </p:grpSp>
      <p:grpSp>
        <p:nvGrpSpPr>
          <p:cNvPr name="Group 28" id="28"/>
          <p:cNvGrpSpPr>
            <a:grpSpLocks noChangeAspect="true"/>
          </p:cNvGrpSpPr>
          <p:nvPr/>
        </p:nvGrpSpPr>
        <p:grpSpPr>
          <a:xfrm rot="0">
            <a:off x="7522384" y="4008515"/>
            <a:ext cx="698478" cy="698440"/>
            <a:chOff x="0" y="0"/>
            <a:chExt cx="698475" cy="698449"/>
          </a:xfrm>
        </p:grpSpPr>
        <p:sp>
          <p:nvSpPr>
            <p:cNvPr name="Freeform 29" id="29">
              <a:hlinkClick r:id="rId23" tooltip="https://www.linkedin.com/in/ahmed-kamal-a2a6281a8?lipi=urn%3Ali%3Apage%3Ad_flagship3_profile_view_base_contact_details%3BWE3fPv%2BjSv%2Bu9zaeIk5W5A%3D%3D"/>
            </p:cNvPr>
            <p:cNvSpPr/>
            <p:nvPr/>
          </p:nvSpPr>
          <p:spPr>
            <a:xfrm flipH="false" flipV="false" rot="0">
              <a:off x="63500" y="63500"/>
              <a:ext cx="571500" cy="571500"/>
            </a:xfrm>
            <a:custGeom>
              <a:avLst/>
              <a:gdLst/>
              <a:ahLst/>
              <a:cxnLst/>
              <a:rect r="r" b="b" t="t" l="l"/>
              <a:pathLst>
                <a:path h="571500" w="571500">
                  <a:moveTo>
                    <a:pt x="84328" y="0"/>
                  </a:moveTo>
                  <a:cubicBezTo>
                    <a:pt x="37465" y="1270"/>
                    <a:pt x="0" y="39624"/>
                    <a:pt x="0" y="86868"/>
                  </a:cubicBezTo>
                  <a:lnTo>
                    <a:pt x="0" y="484632"/>
                  </a:lnTo>
                  <a:cubicBezTo>
                    <a:pt x="0" y="532511"/>
                    <a:pt x="38862" y="571500"/>
                    <a:pt x="86868" y="571500"/>
                  </a:cubicBezTo>
                  <a:lnTo>
                    <a:pt x="484632" y="571500"/>
                  </a:lnTo>
                  <a:cubicBezTo>
                    <a:pt x="532511" y="571500"/>
                    <a:pt x="571246" y="532765"/>
                    <a:pt x="571500" y="485013"/>
                  </a:cubicBezTo>
                  <a:lnTo>
                    <a:pt x="571500" y="86106"/>
                  </a:lnTo>
                  <a:lnTo>
                    <a:pt x="571500" y="86106"/>
                  </a:lnTo>
                  <a:cubicBezTo>
                    <a:pt x="571119" y="39370"/>
                    <a:pt x="533781" y="1270"/>
                    <a:pt x="487172" y="0"/>
                  </a:cubicBezTo>
                  <a:close/>
                </a:path>
              </a:pathLst>
            </a:custGeom>
            <a:solidFill>
              <a:srgbClr val="000000"/>
            </a:solidFill>
          </p:spPr>
        </p:sp>
        <p:sp>
          <p:nvSpPr>
            <p:cNvPr name="Freeform 30" id="30">
              <a:hlinkClick r:id="rId24" tooltip="https://www.linkedin.com/in/ahmed-kamal-a2a6281a8?lipi=urn%3Ali%3Apage%3Ad_flagship3_profile_view_base_contact_details%3BWE3fPv%2BjSv%2Bu9zaeIk5W5A%3D%3D"/>
            </p:cNvPr>
            <p:cNvSpPr/>
            <p:nvPr/>
          </p:nvSpPr>
          <p:spPr>
            <a:xfrm flipH="false" flipV="false" rot="0">
              <a:off x="203835" y="224536"/>
              <a:ext cx="85598" cy="85598"/>
            </a:xfrm>
            <a:custGeom>
              <a:avLst/>
              <a:gdLst/>
              <a:ahLst/>
              <a:cxnLst/>
              <a:rect r="r" b="b" t="t" l="l"/>
              <a:pathLst>
                <a:path h="85598" w="85598">
                  <a:moveTo>
                    <a:pt x="85598" y="42799"/>
                  </a:moveTo>
                  <a:cubicBezTo>
                    <a:pt x="85598" y="48514"/>
                    <a:pt x="84455" y="53848"/>
                    <a:pt x="82296" y="59182"/>
                  </a:cubicBezTo>
                  <a:cubicBezTo>
                    <a:pt x="80137" y="64516"/>
                    <a:pt x="77089" y="69088"/>
                    <a:pt x="73025" y="73025"/>
                  </a:cubicBezTo>
                  <a:cubicBezTo>
                    <a:pt x="68961" y="76962"/>
                    <a:pt x="64389" y="80137"/>
                    <a:pt x="59182" y="82296"/>
                  </a:cubicBezTo>
                  <a:cubicBezTo>
                    <a:pt x="53975" y="84455"/>
                    <a:pt x="48514" y="85598"/>
                    <a:pt x="42799" y="85598"/>
                  </a:cubicBezTo>
                  <a:cubicBezTo>
                    <a:pt x="37084" y="85598"/>
                    <a:pt x="31750" y="84455"/>
                    <a:pt x="26416" y="82296"/>
                  </a:cubicBezTo>
                  <a:cubicBezTo>
                    <a:pt x="21082" y="80137"/>
                    <a:pt x="16510" y="77089"/>
                    <a:pt x="12573" y="73025"/>
                  </a:cubicBezTo>
                  <a:cubicBezTo>
                    <a:pt x="8636" y="68961"/>
                    <a:pt x="5461" y="64389"/>
                    <a:pt x="3302" y="59182"/>
                  </a:cubicBezTo>
                  <a:cubicBezTo>
                    <a:pt x="1143" y="53975"/>
                    <a:pt x="0" y="48514"/>
                    <a:pt x="0" y="42799"/>
                  </a:cubicBezTo>
                  <a:cubicBezTo>
                    <a:pt x="0" y="37084"/>
                    <a:pt x="1143" y="31750"/>
                    <a:pt x="3302" y="26416"/>
                  </a:cubicBezTo>
                  <a:cubicBezTo>
                    <a:pt x="5461" y="21082"/>
                    <a:pt x="8509" y="16510"/>
                    <a:pt x="12573" y="12573"/>
                  </a:cubicBezTo>
                  <a:cubicBezTo>
                    <a:pt x="16637" y="8636"/>
                    <a:pt x="21209" y="5461"/>
                    <a:pt x="26416" y="3302"/>
                  </a:cubicBezTo>
                  <a:cubicBezTo>
                    <a:pt x="31623" y="1143"/>
                    <a:pt x="37084" y="0"/>
                    <a:pt x="42799" y="0"/>
                  </a:cubicBezTo>
                  <a:cubicBezTo>
                    <a:pt x="48514" y="0"/>
                    <a:pt x="53848" y="1143"/>
                    <a:pt x="59182" y="3302"/>
                  </a:cubicBezTo>
                  <a:cubicBezTo>
                    <a:pt x="64516" y="5461"/>
                    <a:pt x="69088" y="8509"/>
                    <a:pt x="73025" y="12573"/>
                  </a:cubicBezTo>
                  <a:cubicBezTo>
                    <a:pt x="76962" y="16637"/>
                    <a:pt x="80137" y="21209"/>
                    <a:pt x="82296" y="26416"/>
                  </a:cubicBezTo>
                  <a:cubicBezTo>
                    <a:pt x="84455" y="31623"/>
                    <a:pt x="85598" y="37084"/>
                    <a:pt x="85598" y="42799"/>
                  </a:cubicBezTo>
                  <a:close/>
                </a:path>
              </a:pathLst>
            </a:custGeom>
            <a:solidFill>
              <a:srgbClr val="FFFFFF"/>
            </a:solidFill>
          </p:spPr>
        </p:sp>
        <p:sp>
          <p:nvSpPr>
            <p:cNvPr name="Freeform 31" id="31">
              <a:hlinkClick r:id="rId25" tooltip="https://www.linkedin.com/in/ahmed-kamal-a2a6281a8?lipi=urn%3Ali%3Apage%3Ad_flagship3_profile_view_base_contact_details%3BWE3fPv%2BjSv%2Bu9zaeIk5W5A%3D%3D"/>
            </p:cNvPr>
            <p:cNvSpPr/>
            <p:nvPr/>
          </p:nvSpPr>
          <p:spPr>
            <a:xfrm flipH="false" flipV="false" rot="0">
              <a:off x="209931" y="341503"/>
              <a:ext cx="73279" cy="235966"/>
            </a:xfrm>
            <a:custGeom>
              <a:avLst/>
              <a:gdLst/>
              <a:ahLst/>
              <a:cxnLst/>
              <a:rect r="r" b="b" t="t" l="l"/>
              <a:pathLst>
                <a:path h="235966" w="73279">
                  <a:moveTo>
                    <a:pt x="0" y="0"/>
                  </a:moveTo>
                  <a:lnTo>
                    <a:pt x="73279" y="0"/>
                  </a:lnTo>
                  <a:lnTo>
                    <a:pt x="73279" y="235966"/>
                  </a:lnTo>
                  <a:lnTo>
                    <a:pt x="0" y="235966"/>
                  </a:lnTo>
                  <a:close/>
                </a:path>
              </a:pathLst>
            </a:custGeom>
            <a:solidFill>
              <a:srgbClr val="FFFFFF"/>
            </a:solidFill>
          </p:spPr>
        </p:sp>
        <p:sp>
          <p:nvSpPr>
            <p:cNvPr name="Freeform 32" id="32">
              <a:hlinkClick r:id="rId26" tooltip="https://www.linkedin.com/in/ahmed-kamal-a2a6281a8?lipi=urn%3Ali%3Apage%3Ad_flagship3_profile_view_base_contact_details%3BWE3fPv%2BjSv%2Bu9zaeIk5W5A%3D%3D"/>
            </p:cNvPr>
            <p:cNvSpPr/>
            <p:nvPr/>
          </p:nvSpPr>
          <p:spPr>
            <a:xfrm flipH="false" flipV="false" rot="0">
              <a:off x="329438" y="341503"/>
              <a:ext cx="69850" cy="235966"/>
            </a:xfrm>
            <a:custGeom>
              <a:avLst/>
              <a:gdLst/>
              <a:ahLst/>
              <a:cxnLst/>
              <a:rect r="r" b="b" t="t" l="l"/>
              <a:pathLst>
                <a:path h="235966" w="69850">
                  <a:moveTo>
                    <a:pt x="0" y="0"/>
                  </a:moveTo>
                  <a:lnTo>
                    <a:pt x="69850" y="0"/>
                  </a:lnTo>
                  <a:lnTo>
                    <a:pt x="69850" y="235966"/>
                  </a:lnTo>
                  <a:lnTo>
                    <a:pt x="0" y="235966"/>
                  </a:lnTo>
                  <a:close/>
                </a:path>
              </a:pathLst>
            </a:custGeom>
            <a:solidFill>
              <a:srgbClr val="FFFFFF"/>
            </a:solidFill>
          </p:spPr>
        </p:sp>
        <p:sp>
          <p:nvSpPr>
            <p:cNvPr name="Freeform 33" id="33">
              <a:hlinkClick r:id="rId27" tooltip="https://www.linkedin.com/in/ahmed-kamal-a2a6281a8?lipi=urn%3Ali%3Apage%3Ad_flagship3_profile_view_base_contact_details%3BWE3fPv%2BjSv%2Bu9zaeIk5W5A%3D%3D"/>
            </p:cNvPr>
            <p:cNvSpPr/>
            <p:nvPr/>
          </p:nvSpPr>
          <p:spPr>
            <a:xfrm flipH="false" flipV="false" rot="0">
              <a:off x="332486" y="467106"/>
              <a:ext cx="69850" cy="110363"/>
            </a:xfrm>
            <a:custGeom>
              <a:avLst/>
              <a:gdLst/>
              <a:ahLst/>
              <a:cxnLst/>
              <a:rect r="r" b="b" t="t" l="l"/>
              <a:pathLst>
                <a:path h="110363" w="69850">
                  <a:moveTo>
                    <a:pt x="0" y="0"/>
                  </a:moveTo>
                  <a:lnTo>
                    <a:pt x="69850" y="0"/>
                  </a:lnTo>
                  <a:lnTo>
                    <a:pt x="69850" y="110363"/>
                  </a:lnTo>
                  <a:lnTo>
                    <a:pt x="0" y="110363"/>
                  </a:lnTo>
                  <a:close/>
                </a:path>
              </a:pathLst>
            </a:custGeom>
            <a:solidFill>
              <a:srgbClr val="FFFFFF"/>
            </a:solidFill>
          </p:spPr>
        </p:sp>
        <p:sp>
          <p:nvSpPr>
            <p:cNvPr name="Freeform 34" id="34">
              <a:hlinkClick r:id="rId28" tooltip="https://www.linkedin.com/in/ahmed-kamal-a2a6281a8?lipi=urn%3Ali%3Apage%3Ad_flagship3_profile_view_base_contact_details%3BWE3fPv%2BjSv%2Bu9zaeIk5W5A%3D%3D"/>
            </p:cNvPr>
            <p:cNvSpPr/>
            <p:nvPr/>
          </p:nvSpPr>
          <p:spPr>
            <a:xfrm flipH="false" flipV="false" rot="0">
              <a:off x="378710" y="335887"/>
              <a:ext cx="179010" cy="241582"/>
            </a:xfrm>
            <a:custGeom>
              <a:avLst/>
              <a:gdLst/>
              <a:ahLst/>
              <a:cxnLst/>
              <a:rect r="r" b="b" t="t" l="l"/>
              <a:pathLst>
                <a:path h="241582" w="179010">
                  <a:moveTo>
                    <a:pt x="23499" y="131219"/>
                  </a:moveTo>
                  <a:cubicBezTo>
                    <a:pt x="23499" y="131219"/>
                    <a:pt x="22356" y="100612"/>
                    <a:pt x="30484" y="84737"/>
                  </a:cubicBezTo>
                  <a:cubicBezTo>
                    <a:pt x="30484" y="84737"/>
                    <a:pt x="38612" y="65179"/>
                    <a:pt x="63885" y="65052"/>
                  </a:cubicBezTo>
                  <a:cubicBezTo>
                    <a:pt x="63885" y="65052"/>
                    <a:pt x="93603" y="59845"/>
                    <a:pt x="102112" y="89436"/>
                  </a:cubicBezTo>
                  <a:cubicBezTo>
                    <a:pt x="102112" y="89436"/>
                    <a:pt x="105287" y="105819"/>
                    <a:pt x="105287" y="112677"/>
                  </a:cubicBezTo>
                  <a:cubicBezTo>
                    <a:pt x="105287" y="119535"/>
                    <a:pt x="105541" y="241582"/>
                    <a:pt x="105541" y="241582"/>
                  </a:cubicBezTo>
                  <a:lnTo>
                    <a:pt x="178820" y="241582"/>
                  </a:lnTo>
                  <a:lnTo>
                    <a:pt x="178820" y="106454"/>
                  </a:lnTo>
                  <a:cubicBezTo>
                    <a:pt x="178820" y="106454"/>
                    <a:pt x="184154" y="30127"/>
                    <a:pt x="138307" y="9172"/>
                  </a:cubicBezTo>
                  <a:cubicBezTo>
                    <a:pt x="138307" y="9172"/>
                    <a:pt x="62996" y="-24610"/>
                    <a:pt x="22102" y="37493"/>
                  </a:cubicBezTo>
                  <a:cubicBezTo>
                    <a:pt x="22102" y="37493"/>
                    <a:pt x="13212" y="43589"/>
                    <a:pt x="11942" y="26444"/>
                  </a:cubicBezTo>
                  <a:cubicBezTo>
                    <a:pt x="10672" y="9299"/>
                    <a:pt x="258" y="52860"/>
                    <a:pt x="4" y="53876"/>
                  </a:cubicBezTo>
                  <a:cubicBezTo>
                    <a:pt x="-250" y="54892"/>
                    <a:pt x="11942" y="140871"/>
                    <a:pt x="11942" y="140871"/>
                  </a:cubicBezTo>
                  <a:lnTo>
                    <a:pt x="23626" y="131346"/>
                  </a:lnTo>
                  <a:close/>
                </a:path>
              </a:pathLst>
            </a:custGeom>
            <a:solidFill>
              <a:srgbClr val="FFFFFF"/>
            </a:solidFill>
          </p:spPr>
        </p:sp>
      </p:grpSp>
      <p:grpSp>
        <p:nvGrpSpPr>
          <p:cNvPr name="Group 35" id="35"/>
          <p:cNvGrpSpPr>
            <a:grpSpLocks noChangeAspect="true"/>
          </p:cNvGrpSpPr>
          <p:nvPr/>
        </p:nvGrpSpPr>
        <p:grpSpPr>
          <a:xfrm rot="0">
            <a:off x="8623226" y="4091702"/>
            <a:ext cx="571500" cy="532066"/>
            <a:chOff x="0" y="0"/>
            <a:chExt cx="571500" cy="532066"/>
          </a:xfrm>
        </p:grpSpPr>
        <p:sp>
          <p:nvSpPr>
            <p:cNvPr name="Freeform 36" id="36">
              <a:hlinkClick r:id="rId29" tooltip="https://www.kaggle.com/ahmedkama1"/>
            </p:cNvPr>
            <p:cNvSpPr/>
            <p:nvPr/>
          </p:nvSpPr>
          <p:spPr>
            <a:xfrm flipH="false" flipV="false" rot="0">
              <a:off x="0" y="0"/>
              <a:ext cx="571500" cy="532130"/>
            </a:xfrm>
            <a:custGeom>
              <a:avLst/>
              <a:gdLst/>
              <a:ahLst/>
              <a:cxnLst/>
              <a:rect r="r" b="b" t="t" l="l"/>
              <a:pathLst>
                <a:path h="532130" w="571500">
                  <a:moveTo>
                    <a:pt x="0" y="0"/>
                  </a:moveTo>
                  <a:lnTo>
                    <a:pt x="0" y="532003"/>
                  </a:lnTo>
                  <a:lnTo>
                    <a:pt x="196977" y="532003"/>
                  </a:lnTo>
                  <a:lnTo>
                    <a:pt x="196977" y="398780"/>
                  </a:lnTo>
                  <a:lnTo>
                    <a:pt x="218567" y="374777"/>
                  </a:lnTo>
                  <a:lnTo>
                    <a:pt x="337566" y="532130"/>
                  </a:lnTo>
                  <a:lnTo>
                    <a:pt x="571500" y="532130"/>
                  </a:lnTo>
                  <a:lnTo>
                    <a:pt x="350139" y="236728"/>
                  </a:lnTo>
                  <a:lnTo>
                    <a:pt x="565658" y="0"/>
                  </a:lnTo>
                  <a:lnTo>
                    <a:pt x="339725" y="0"/>
                  </a:lnTo>
                  <a:lnTo>
                    <a:pt x="196977" y="157353"/>
                  </a:lnTo>
                  <a:lnTo>
                    <a:pt x="196977" y="0"/>
                  </a:lnTo>
                  <a:lnTo>
                    <a:pt x="0" y="0"/>
                  </a:lnTo>
                  <a:close/>
                </a:path>
              </a:pathLst>
            </a:custGeom>
            <a:solidFill>
              <a:srgbClr val="010101"/>
            </a:solidFill>
          </p:spPr>
        </p:sp>
      </p:grpSp>
      <p:sp>
        <p:nvSpPr>
          <p:cNvPr name="TextBox 37" id="37"/>
          <p:cNvSpPr txBox="true"/>
          <p:nvPr/>
        </p:nvSpPr>
        <p:spPr>
          <a:xfrm rot="0">
            <a:off x="1010241" y="4938732"/>
            <a:ext cx="3304432" cy="562013"/>
          </a:xfrm>
          <a:prstGeom prst="rect">
            <a:avLst/>
          </a:prstGeom>
        </p:spPr>
        <p:txBody>
          <a:bodyPr anchor="t" rtlCol="false" tIns="0" lIns="0" bIns="0" rIns="0">
            <a:spAutoFit/>
          </a:bodyPr>
          <a:lstStyle/>
          <a:p>
            <a:pPr algn="l">
              <a:lnSpc>
                <a:spcPts val="4214"/>
              </a:lnSpc>
            </a:pPr>
            <a:r>
              <a:rPr lang="en-US" b="true" sz="2700">
                <a:solidFill>
                  <a:srgbClr val="FFFFFF"/>
                </a:solidFill>
                <a:latin typeface="Arial MT Pro Bold"/>
                <a:ea typeface="Arial MT Pro Bold"/>
                <a:cs typeface="Arial MT Pro Bold"/>
                <a:sym typeface="Arial MT Pro Bold"/>
              </a:rPr>
              <a:t>Under Supervision:</a:t>
            </a:r>
          </a:p>
        </p:txBody>
      </p:sp>
      <p:sp>
        <p:nvSpPr>
          <p:cNvPr name="TextBox 38" id="38"/>
          <p:cNvSpPr txBox="true"/>
          <p:nvPr/>
        </p:nvSpPr>
        <p:spPr>
          <a:xfrm rot="0">
            <a:off x="1781070" y="5520700"/>
            <a:ext cx="106261" cy="592874"/>
          </a:xfrm>
          <a:prstGeom prst="rect">
            <a:avLst/>
          </a:prstGeom>
        </p:spPr>
        <p:txBody>
          <a:bodyPr anchor="t" rtlCol="false" tIns="0" lIns="0" bIns="0" rIns="0">
            <a:spAutoFit/>
          </a:bodyPr>
          <a:lstStyle/>
          <a:p>
            <a:pPr algn="l">
              <a:lnSpc>
                <a:spcPts val="4605"/>
              </a:lnSpc>
            </a:pPr>
            <a:r>
              <a:rPr lang="en-US" sz="2950">
                <a:solidFill>
                  <a:srgbClr val="FFFFFF"/>
                </a:solidFill>
                <a:latin typeface="Arial MT Pro"/>
                <a:ea typeface="Arial MT Pro"/>
                <a:cs typeface="Arial MT Pro"/>
                <a:sym typeface="Arial MT Pro"/>
              </a:rPr>
              <a:t> </a:t>
            </a:r>
          </a:p>
        </p:txBody>
      </p:sp>
      <p:sp>
        <p:nvSpPr>
          <p:cNvPr name="TextBox 39" id="39"/>
          <p:cNvSpPr txBox="true"/>
          <p:nvPr/>
        </p:nvSpPr>
        <p:spPr>
          <a:xfrm rot="0">
            <a:off x="4032885" y="3538609"/>
            <a:ext cx="2718598" cy="469906"/>
          </a:xfrm>
          <a:prstGeom prst="rect">
            <a:avLst/>
          </a:prstGeom>
        </p:spPr>
        <p:txBody>
          <a:bodyPr anchor="t" rtlCol="false" tIns="0" lIns="0" bIns="0" rIns="0">
            <a:spAutoFit/>
          </a:bodyPr>
          <a:lstStyle/>
          <a:p>
            <a:pPr algn="ctr">
              <a:lnSpc>
                <a:spcPts val="3499"/>
              </a:lnSpc>
            </a:pPr>
            <a:r>
              <a:rPr lang="en-US" sz="2499">
                <a:solidFill>
                  <a:srgbClr val="FFFFFF"/>
                </a:solidFill>
                <a:latin typeface="Arial MT Pro"/>
                <a:ea typeface="Arial MT Pro"/>
                <a:cs typeface="Arial MT Pro"/>
                <a:sym typeface="Arial MT Pro"/>
              </a:rPr>
              <a:t>Yara Harby</a:t>
            </a:r>
          </a:p>
        </p:txBody>
      </p:sp>
      <p:sp>
        <p:nvSpPr>
          <p:cNvPr name="TextBox 40" id="40"/>
          <p:cNvSpPr txBox="true"/>
          <p:nvPr/>
        </p:nvSpPr>
        <p:spPr>
          <a:xfrm rot="0">
            <a:off x="572595" y="6307112"/>
            <a:ext cx="2208266" cy="246974"/>
          </a:xfrm>
          <a:prstGeom prst="rect">
            <a:avLst/>
          </a:prstGeom>
        </p:spPr>
        <p:txBody>
          <a:bodyPr anchor="t" rtlCol="false" tIns="0" lIns="0" bIns="0" rIns="0">
            <a:spAutoFit/>
          </a:bodyPr>
          <a:lstStyle/>
          <a:p>
            <a:pPr algn="l">
              <a:lnSpc>
                <a:spcPts val="1819"/>
              </a:lnSpc>
            </a:pPr>
            <a:r>
              <a:rPr lang="en-US" sz="1299">
                <a:solidFill>
                  <a:srgbClr val="FFFFFF"/>
                </a:solidFill>
                <a:latin typeface="Arial MT Pro"/>
                <a:ea typeface="Arial MT Pro"/>
                <a:cs typeface="Arial MT Pro"/>
                <a:sym typeface="Arial MT Pro"/>
              </a:rPr>
              <a:t>Samsung Innovation Campus</a:t>
            </a:r>
          </a:p>
        </p:txBody>
      </p:sp>
      <p:sp>
        <p:nvSpPr>
          <p:cNvPr name="TextBox 41" id="41"/>
          <p:cNvSpPr txBox="true"/>
          <p:nvPr/>
        </p:nvSpPr>
        <p:spPr>
          <a:xfrm rot="0">
            <a:off x="945928" y="765153"/>
            <a:ext cx="2502332" cy="663587"/>
          </a:xfrm>
          <a:prstGeom prst="rect">
            <a:avLst/>
          </a:prstGeom>
        </p:spPr>
        <p:txBody>
          <a:bodyPr anchor="t" rtlCol="false" tIns="0" lIns="0" bIns="0" rIns="0">
            <a:spAutoFit/>
          </a:bodyPr>
          <a:lstStyle/>
          <a:p>
            <a:pPr algn="l">
              <a:lnSpc>
                <a:spcPts val="4899"/>
              </a:lnSpc>
            </a:pPr>
            <a:r>
              <a:rPr lang="en-US" b="true" sz="3499">
                <a:solidFill>
                  <a:srgbClr val="FFFFFF"/>
                </a:solidFill>
                <a:latin typeface="Arial MT Pro Bold"/>
                <a:ea typeface="Arial MT Pro Bold"/>
                <a:cs typeface="Arial MT Pro Bold"/>
                <a:sym typeface="Arial MT Pro Bold"/>
              </a:rPr>
              <a:t>About Us:</a:t>
            </a:r>
          </a:p>
        </p:txBody>
      </p:sp>
      <p:sp>
        <p:nvSpPr>
          <p:cNvPr name="TextBox 42" id="42"/>
          <p:cNvSpPr txBox="true"/>
          <p:nvPr/>
        </p:nvSpPr>
        <p:spPr>
          <a:xfrm rot="0">
            <a:off x="1010241" y="5577850"/>
            <a:ext cx="5311454" cy="487663"/>
          </a:xfrm>
          <a:prstGeom prst="rect">
            <a:avLst/>
          </a:prstGeom>
        </p:spPr>
        <p:txBody>
          <a:bodyPr anchor="t" rtlCol="false" tIns="0" lIns="0" bIns="0" rIns="0">
            <a:spAutoFit/>
          </a:bodyPr>
          <a:lstStyle/>
          <a:p>
            <a:pPr algn="l">
              <a:lnSpc>
                <a:spcPts val="3570"/>
              </a:lnSpc>
            </a:pPr>
            <a:r>
              <a:rPr lang="en-US" sz="2550">
                <a:solidFill>
                  <a:srgbClr val="FFFFFF"/>
                </a:solidFill>
                <a:latin typeface="Arial MT Pro"/>
                <a:ea typeface="Arial MT Pro"/>
                <a:cs typeface="Arial MT Pro"/>
                <a:sym typeface="Arial MT Pro"/>
              </a:rPr>
              <a:t>Eng: Aya Nada</a:t>
            </a:r>
          </a:p>
        </p:txBody>
      </p:sp>
      <p:sp>
        <p:nvSpPr>
          <p:cNvPr name="TextBox 43" id="43"/>
          <p:cNvSpPr txBox="true"/>
          <p:nvPr/>
        </p:nvSpPr>
        <p:spPr>
          <a:xfrm rot="0">
            <a:off x="1021020" y="3538609"/>
            <a:ext cx="2718598" cy="469906"/>
          </a:xfrm>
          <a:prstGeom prst="rect">
            <a:avLst/>
          </a:prstGeom>
        </p:spPr>
        <p:txBody>
          <a:bodyPr anchor="t" rtlCol="false" tIns="0" lIns="0" bIns="0" rIns="0">
            <a:spAutoFit/>
          </a:bodyPr>
          <a:lstStyle/>
          <a:p>
            <a:pPr algn="ctr">
              <a:lnSpc>
                <a:spcPts val="3499"/>
              </a:lnSpc>
            </a:pPr>
            <a:r>
              <a:rPr lang="en-US" sz="2499">
                <a:solidFill>
                  <a:srgbClr val="FFFFFF"/>
                </a:solidFill>
                <a:latin typeface="Arial MT Pro"/>
                <a:ea typeface="Arial MT Pro"/>
                <a:cs typeface="Arial MT Pro"/>
                <a:sym typeface="Arial MT Pro"/>
              </a:rPr>
              <a:t>Faris Ahmed</a:t>
            </a:r>
          </a:p>
        </p:txBody>
      </p:sp>
      <p:sp>
        <p:nvSpPr>
          <p:cNvPr name="TextBox 44" id="44"/>
          <p:cNvSpPr txBox="true"/>
          <p:nvPr/>
        </p:nvSpPr>
        <p:spPr>
          <a:xfrm rot="0">
            <a:off x="6961032" y="3538609"/>
            <a:ext cx="2718598" cy="469906"/>
          </a:xfrm>
          <a:prstGeom prst="rect">
            <a:avLst/>
          </a:prstGeom>
        </p:spPr>
        <p:txBody>
          <a:bodyPr anchor="t" rtlCol="false" tIns="0" lIns="0" bIns="0" rIns="0">
            <a:spAutoFit/>
          </a:bodyPr>
          <a:lstStyle/>
          <a:p>
            <a:pPr algn="ctr">
              <a:lnSpc>
                <a:spcPts val="3499"/>
              </a:lnSpc>
            </a:pPr>
            <a:r>
              <a:rPr lang="en-US" sz="2499">
                <a:solidFill>
                  <a:srgbClr val="FFFFFF"/>
                </a:solidFill>
                <a:latin typeface="Arial MT Pro"/>
                <a:ea typeface="Arial MT Pro"/>
                <a:cs typeface="Arial MT Pro"/>
                <a:sym typeface="Arial MT Pro"/>
              </a:rPr>
              <a:t>Ahmed Kamal</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193EB0"/>
        </a:solidFill>
      </p:bgPr>
    </p:bg>
    <p:spTree>
      <p:nvGrpSpPr>
        <p:cNvPr id="1" name=""/>
        <p:cNvGrpSpPr/>
        <p:nvPr/>
      </p:nvGrpSpPr>
      <p:grpSpPr>
        <a:xfrm>
          <a:off x="0" y="0"/>
          <a:ext cx="0" cy="0"/>
          <a:chOff x="0" y="0"/>
          <a:chExt cx="0" cy="0"/>
        </a:xfrm>
      </p:grpSpPr>
      <p:sp>
        <p:nvSpPr>
          <p:cNvPr name="Freeform 2" id="2"/>
          <p:cNvSpPr/>
          <p:nvPr/>
        </p:nvSpPr>
        <p:spPr>
          <a:xfrm flipH="false" flipV="false" rot="0">
            <a:off x="7929153" y="247012"/>
            <a:ext cx="1600200" cy="523875"/>
          </a:xfrm>
          <a:custGeom>
            <a:avLst/>
            <a:gdLst/>
            <a:ahLst/>
            <a:cxnLst/>
            <a:rect r="r" b="b" t="t" l="l"/>
            <a:pathLst>
              <a:path h="523875" w="1600200">
                <a:moveTo>
                  <a:pt x="0" y="0"/>
                </a:moveTo>
                <a:lnTo>
                  <a:pt x="1600200" y="0"/>
                </a:lnTo>
                <a:lnTo>
                  <a:pt x="1600200" y="523875"/>
                </a:lnTo>
                <a:lnTo>
                  <a:pt x="0" y="523875"/>
                </a:lnTo>
                <a:lnTo>
                  <a:pt x="0" y="0"/>
                </a:lnTo>
                <a:close/>
              </a:path>
            </a:pathLst>
          </a:custGeom>
          <a:blipFill>
            <a:blip r:embed="rId2"/>
            <a:stretch>
              <a:fillRect l="0" t="0" r="0" b="0"/>
            </a:stretch>
          </a:blipFill>
        </p:spPr>
      </p:sp>
      <p:grpSp>
        <p:nvGrpSpPr>
          <p:cNvPr name="Group 3" id="3"/>
          <p:cNvGrpSpPr>
            <a:grpSpLocks noChangeAspect="true"/>
          </p:cNvGrpSpPr>
          <p:nvPr/>
        </p:nvGrpSpPr>
        <p:grpSpPr>
          <a:xfrm rot="0">
            <a:off x="496110" y="403955"/>
            <a:ext cx="1361465" cy="209550"/>
            <a:chOff x="0" y="0"/>
            <a:chExt cx="1361465" cy="209550"/>
          </a:xfrm>
        </p:grpSpPr>
        <p:sp>
          <p:nvSpPr>
            <p:cNvPr name="Freeform 4" id="4"/>
            <p:cNvSpPr/>
            <p:nvPr/>
          </p:nvSpPr>
          <p:spPr>
            <a:xfrm flipH="false" flipV="false" rot="0">
              <a:off x="0" y="0"/>
              <a:ext cx="1361440" cy="209677"/>
            </a:xfrm>
            <a:custGeom>
              <a:avLst/>
              <a:gdLst/>
              <a:ahLst/>
              <a:cxnLst/>
              <a:rect r="r" b="b" t="t" l="l"/>
              <a:pathLst>
                <a:path h="209677" w="1361440">
                  <a:moveTo>
                    <a:pt x="1008507" y="6223"/>
                  </a:moveTo>
                  <a:cubicBezTo>
                    <a:pt x="1008507" y="200152"/>
                    <a:pt x="1008507" y="200152"/>
                    <a:pt x="1008507" y="200152"/>
                  </a:cubicBezTo>
                  <a:lnTo>
                    <a:pt x="1056640" y="200152"/>
                  </a:lnTo>
                  <a:cubicBezTo>
                    <a:pt x="1053465" y="37973"/>
                    <a:pt x="1053465" y="37719"/>
                    <a:pt x="1053465" y="37719"/>
                  </a:cubicBezTo>
                  <a:cubicBezTo>
                    <a:pt x="1102868" y="200152"/>
                    <a:pt x="1102868" y="200152"/>
                    <a:pt x="1102868" y="200152"/>
                  </a:cubicBezTo>
                  <a:lnTo>
                    <a:pt x="1172210" y="200152"/>
                  </a:lnTo>
                  <a:cubicBezTo>
                    <a:pt x="1172210" y="6223"/>
                    <a:pt x="1172210" y="6223"/>
                    <a:pt x="1172210" y="6223"/>
                  </a:cubicBezTo>
                  <a:lnTo>
                    <a:pt x="1124204" y="6223"/>
                  </a:lnTo>
                  <a:lnTo>
                    <a:pt x="1126617" y="163449"/>
                  </a:lnTo>
                  <a:cubicBezTo>
                    <a:pt x="1081151" y="6223"/>
                    <a:pt x="1081151" y="6223"/>
                    <a:pt x="1081151" y="6223"/>
                  </a:cubicBezTo>
                  <a:close/>
                  <a:moveTo>
                    <a:pt x="208153" y="6223"/>
                  </a:moveTo>
                  <a:cubicBezTo>
                    <a:pt x="172466" y="201930"/>
                    <a:pt x="172466" y="201930"/>
                    <a:pt x="172466" y="201930"/>
                  </a:cubicBezTo>
                  <a:lnTo>
                    <a:pt x="224917" y="201930"/>
                  </a:lnTo>
                  <a:cubicBezTo>
                    <a:pt x="251841" y="20701"/>
                    <a:pt x="251841" y="20701"/>
                    <a:pt x="251841" y="20701"/>
                  </a:cubicBezTo>
                  <a:cubicBezTo>
                    <a:pt x="278765" y="201930"/>
                    <a:pt x="278765" y="201930"/>
                    <a:pt x="278765" y="201930"/>
                  </a:cubicBezTo>
                  <a:lnTo>
                    <a:pt x="330581" y="201930"/>
                  </a:lnTo>
                  <a:cubicBezTo>
                    <a:pt x="294894" y="6223"/>
                    <a:pt x="294894" y="6223"/>
                    <a:pt x="294894" y="6223"/>
                  </a:cubicBezTo>
                  <a:close/>
                  <a:moveTo>
                    <a:pt x="373634" y="6223"/>
                  </a:moveTo>
                  <a:cubicBezTo>
                    <a:pt x="369951" y="201930"/>
                    <a:pt x="369951" y="201930"/>
                    <a:pt x="369951" y="201930"/>
                  </a:cubicBezTo>
                  <a:lnTo>
                    <a:pt x="418084" y="201930"/>
                  </a:lnTo>
                  <a:cubicBezTo>
                    <a:pt x="419354" y="20701"/>
                    <a:pt x="419354" y="20701"/>
                    <a:pt x="419354" y="20701"/>
                  </a:cubicBezTo>
                  <a:cubicBezTo>
                    <a:pt x="453009" y="201930"/>
                    <a:pt x="453009" y="201930"/>
                    <a:pt x="453009" y="201930"/>
                  </a:cubicBezTo>
                  <a:lnTo>
                    <a:pt x="502412" y="201930"/>
                  </a:lnTo>
                  <a:cubicBezTo>
                    <a:pt x="536194" y="20701"/>
                    <a:pt x="536194" y="20701"/>
                    <a:pt x="536194" y="20701"/>
                  </a:cubicBezTo>
                  <a:cubicBezTo>
                    <a:pt x="537464" y="201930"/>
                    <a:pt x="537464" y="201930"/>
                    <a:pt x="537464" y="201930"/>
                  </a:cubicBezTo>
                  <a:lnTo>
                    <a:pt x="586105" y="201930"/>
                  </a:lnTo>
                  <a:cubicBezTo>
                    <a:pt x="581787" y="6223"/>
                    <a:pt x="581787" y="6223"/>
                    <a:pt x="581787" y="6223"/>
                  </a:cubicBezTo>
                  <a:lnTo>
                    <a:pt x="502412" y="6223"/>
                  </a:lnTo>
                  <a:cubicBezTo>
                    <a:pt x="478028" y="159258"/>
                    <a:pt x="478028" y="159258"/>
                    <a:pt x="478028" y="159258"/>
                  </a:cubicBezTo>
                  <a:cubicBezTo>
                    <a:pt x="453009" y="6223"/>
                    <a:pt x="453009" y="6223"/>
                    <a:pt x="453009" y="6223"/>
                  </a:cubicBezTo>
                  <a:close/>
                  <a:moveTo>
                    <a:pt x="1292098" y="1143"/>
                  </a:moveTo>
                  <a:cubicBezTo>
                    <a:pt x="1257681" y="1143"/>
                    <a:pt x="1228344" y="13081"/>
                    <a:pt x="1223899" y="49530"/>
                  </a:cubicBezTo>
                  <a:cubicBezTo>
                    <a:pt x="1223264" y="52705"/>
                    <a:pt x="1223264" y="58928"/>
                    <a:pt x="1223264" y="62103"/>
                  </a:cubicBezTo>
                  <a:cubicBezTo>
                    <a:pt x="1223264" y="144272"/>
                    <a:pt x="1223264" y="144272"/>
                    <a:pt x="1223264" y="144272"/>
                  </a:cubicBezTo>
                  <a:cubicBezTo>
                    <a:pt x="1223264" y="148082"/>
                    <a:pt x="1223264" y="151257"/>
                    <a:pt x="1223899" y="157480"/>
                  </a:cubicBezTo>
                  <a:cubicBezTo>
                    <a:pt x="1227074" y="193294"/>
                    <a:pt x="1257681" y="205867"/>
                    <a:pt x="1292098" y="205867"/>
                  </a:cubicBezTo>
                  <a:cubicBezTo>
                    <a:pt x="1327023" y="205867"/>
                    <a:pt x="1357757" y="193294"/>
                    <a:pt x="1360805" y="157480"/>
                  </a:cubicBezTo>
                  <a:cubicBezTo>
                    <a:pt x="1361440" y="151257"/>
                    <a:pt x="1361440" y="148082"/>
                    <a:pt x="1361440" y="144272"/>
                  </a:cubicBezTo>
                  <a:cubicBezTo>
                    <a:pt x="1361440" y="92202"/>
                    <a:pt x="1361440" y="92202"/>
                    <a:pt x="1361440" y="92202"/>
                  </a:cubicBezTo>
                  <a:lnTo>
                    <a:pt x="1292860" y="92202"/>
                  </a:lnTo>
                  <a:cubicBezTo>
                    <a:pt x="1292860" y="120396"/>
                    <a:pt x="1292860" y="120396"/>
                    <a:pt x="1292860" y="120396"/>
                  </a:cubicBezTo>
                  <a:lnTo>
                    <a:pt x="1312926" y="120396"/>
                  </a:lnTo>
                  <a:cubicBezTo>
                    <a:pt x="1312926" y="148590"/>
                    <a:pt x="1312926" y="148590"/>
                    <a:pt x="1312926" y="148590"/>
                  </a:cubicBezTo>
                  <a:cubicBezTo>
                    <a:pt x="1312926" y="151003"/>
                    <a:pt x="1312926" y="154178"/>
                    <a:pt x="1312291" y="156083"/>
                  </a:cubicBezTo>
                  <a:cubicBezTo>
                    <a:pt x="1311656" y="161671"/>
                    <a:pt x="1306703" y="170561"/>
                    <a:pt x="1292225" y="170561"/>
                  </a:cubicBezTo>
                  <a:cubicBezTo>
                    <a:pt x="1277747" y="170561"/>
                    <a:pt x="1273429" y="161798"/>
                    <a:pt x="1272159" y="156083"/>
                  </a:cubicBezTo>
                  <a:cubicBezTo>
                    <a:pt x="1272159" y="154178"/>
                    <a:pt x="1271524" y="151003"/>
                    <a:pt x="1271524" y="148590"/>
                  </a:cubicBezTo>
                  <a:cubicBezTo>
                    <a:pt x="1271524" y="59563"/>
                    <a:pt x="1271524" y="59563"/>
                    <a:pt x="1271524" y="59563"/>
                  </a:cubicBezTo>
                  <a:cubicBezTo>
                    <a:pt x="1271524" y="56388"/>
                    <a:pt x="1272159" y="53340"/>
                    <a:pt x="1272794" y="50165"/>
                  </a:cubicBezTo>
                  <a:cubicBezTo>
                    <a:pt x="1273429" y="45847"/>
                    <a:pt x="1277747" y="36449"/>
                    <a:pt x="1292098" y="36449"/>
                  </a:cubicBezTo>
                  <a:cubicBezTo>
                    <a:pt x="1307084" y="36449"/>
                    <a:pt x="1310894" y="46482"/>
                    <a:pt x="1311402" y="50165"/>
                  </a:cubicBezTo>
                  <a:cubicBezTo>
                    <a:pt x="1312037" y="53340"/>
                    <a:pt x="1312037" y="57658"/>
                    <a:pt x="1312037" y="57658"/>
                  </a:cubicBezTo>
                  <a:cubicBezTo>
                    <a:pt x="1312037" y="68961"/>
                    <a:pt x="1312037" y="68961"/>
                    <a:pt x="1312037" y="68961"/>
                  </a:cubicBezTo>
                  <a:lnTo>
                    <a:pt x="1360678" y="68961"/>
                  </a:lnTo>
                  <a:cubicBezTo>
                    <a:pt x="1360678" y="61976"/>
                    <a:pt x="1360678" y="61976"/>
                    <a:pt x="1360678" y="61976"/>
                  </a:cubicBezTo>
                  <a:cubicBezTo>
                    <a:pt x="1360678" y="61976"/>
                    <a:pt x="1361313" y="55753"/>
                    <a:pt x="1360678" y="49403"/>
                  </a:cubicBezTo>
                  <a:cubicBezTo>
                    <a:pt x="1357122" y="12446"/>
                    <a:pt x="1327023" y="1143"/>
                    <a:pt x="1292098" y="1143"/>
                  </a:cubicBezTo>
                  <a:close/>
                  <a:moveTo>
                    <a:pt x="817880" y="6223"/>
                  </a:moveTo>
                  <a:cubicBezTo>
                    <a:pt x="817880" y="146685"/>
                    <a:pt x="817880" y="146685"/>
                    <a:pt x="817880" y="146685"/>
                  </a:cubicBezTo>
                  <a:cubicBezTo>
                    <a:pt x="817880" y="149860"/>
                    <a:pt x="817880" y="157353"/>
                    <a:pt x="818515" y="159258"/>
                  </a:cubicBezTo>
                  <a:cubicBezTo>
                    <a:pt x="821690" y="195580"/>
                    <a:pt x="850392" y="207645"/>
                    <a:pt x="885952" y="207645"/>
                  </a:cubicBezTo>
                  <a:cubicBezTo>
                    <a:pt x="922147" y="207645"/>
                    <a:pt x="950976" y="195707"/>
                    <a:pt x="954151" y="159258"/>
                  </a:cubicBezTo>
                  <a:cubicBezTo>
                    <a:pt x="954786" y="157353"/>
                    <a:pt x="954786" y="149860"/>
                    <a:pt x="954786" y="146685"/>
                  </a:cubicBezTo>
                  <a:lnTo>
                    <a:pt x="954786" y="6223"/>
                  </a:lnTo>
                  <a:lnTo>
                    <a:pt x="905510" y="6223"/>
                  </a:lnTo>
                  <a:cubicBezTo>
                    <a:pt x="905510" y="151130"/>
                    <a:pt x="905510" y="151130"/>
                    <a:pt x="905510" y="151130"/>
                  </a:cubicBezTo>
                  <a:cubicBezTo>
                    <a:pt x="905510" y="153543"/>
                    <a:pt x="905510" y="156210"/>
                    <a:pt x="904875" y="158623"/>
                  </a:cubicBezTo>
                  <a:cubicBezTo>
                    <a:pt x="904240" y="162941"/>
                    <a:pt x="899922" y="172339"/>
                    <a:pt x="886079" y="172339"/>
                  </a:cubicBezTo>
                  <a:cubicBezTo>
                    <a:pt x="872871" y="172339"/>
                    <a:pt x="868553" y="162941"/>
                    <a:pt x="867918" y="158623"/>
                  </a:cubicBezTo>
                  <a:cubicBezTo>
                    <a:pt x="867283" y="156210"/>
                    <a:pt x="867283" y="153543"/>
                    <a:pt x="867283" y="151130"/>
                  </a:cubicBezTo>
                  <a:cubicBezTo>
                    <a:pt x="867283" y="6223"/>
                    <a:pt x="867283" y="6223"/>
                    <a:pt x="867283" y="6223"/>
                  </a:cubicBezTo>
                  <a:close/>
                  <a:moveTo>
                    <a:pt x="703072" y="1270"/>
                  </a:moveTo>
                  <a:cubicBezTo>
                    <a:pt x="668655" y="1270"/>
                    <a:pt x="641223" y="12573"/>
                    <a:pt x="635635" y="44577"/>
                  </a:cubicBezTo>
                  <a:cubicBezTo>
                    <a:pt x="634365" y="52705"/>
                    <a:pt x="634365" y="60960"/>
                    <a:pt x="636270" y="70358"/>
                  </a:cubicBezTo>
                  <a:cubicBezTo>
                    <a:pt x="645033" y="109855"/>
                    <a:pt x="713232" y="121158"/>
                    <a:pt x="723138" y="146177"/>
                  </a:cubicBezTo>
                  <a:cubicBezTo>
                    <a:pt x="725043" y="151257"/>
                    <a:pt x="724408" y="156845"/>
                    <a:pt x="723773" y="160655"/>
                  </a:cubicBezTo>
                  <a:cubicBezTo>
                    <a:pt x="721868" y="167640"/>
                    <a:pt x="717423" y="173863"/>
                    <a:pt x="704977" y="173863"/>
                  </a:cubicBezTo>
                  <a:cubicBezTo>
                    <a:pt x="692531" y="173863"/>
                    <a:pt x="685673" y="166878"/>
                    <a:pt x="685673" y="156337"/>
                  </a:cubicBezTo>
                  <a:cubicBezTo>
                    <a:pt x="685673" y="137541"/>
                    <a:pt x="685673" y="137541"/>
                    <a:pt x="685673" y="137541"/>
                  </a:cubicBezTo>
                  <a:lnTo>
                    <a:pt x="633730" y="137541"/>
                  </a:lnTo>
                  <a:cubicBezTo>
                    <a:pt x="633730" y="152654"/>
                    <a:pt x="633730" y="152654"/>
                    <a:pt x="633730" y="152654"/>
                  </a:cubicBezTo>
                  <a:cubicBezTo>
                    <a:pt x="633730" y="195961"/>
                    <a:pt x="667512" y="208534"/>
                    <a:pt x="703707" y="208534"/>
                  </a:cubicBezTo>
                  <a:cubicBezTo>
                    <a:pt x="738632" y="208534"/>
                    <a:pt x="767461" y="196596"/>
                    <a:pt x="771906" y="164719"/>
                  </a:cubicBezTo>
                  <a:cubicBezTo>
                    <a:pt x="773811" y="147828"/>
                    <a:pt x="772541" y="137033"/>
                    <a:pt x="771271" y="132715"/>
                  </a:cubicBezTo>
                  <a:cubicBezTo>
                    <a:pt x="763143" y="92583"/>
                    <a:pt x="690626" y="80010"/>
                    <a:pt x="685038" y="57404"/>
                  </a:cubicBezTo>
                  <a:cubicBezTo>
                    <a:pt x="683768" y="53594"/>
                    <a:pt x="684403" y="49911"/>
                    <a:pt x="685038" y="47371"/>
                  </a:cubicBezTo>
                  <a:cubicBezTo>
                    <a:pt x="686308" y="41148"/>
                    <a:pt x="689991" y="34163"/>
                    <a:pt x="702564" y="34163"/>
                  </a:cubicBezTo>
                  <a:cubicBezTo>
                    <a:pt x="713867" y="34163"/>
                    <a:pt x="720090" y="41656"/>
                    <a:pt x="720090" y="51689"/>
                  </a:cubicBezTo>
                  <a:cubicBezTo>
                    <a:pt x="720090" y="64262"/>
                    <a:pt x="720090" y="64262"/>
                    <a:pt x="720090" y="64262"/>
                  </a:cubicBezTo>
                  <a:lnTo>
                    <a:pt x="768223" y="64262"/>
                  </a:lnTo>
                  <a:cubicBezTo>
                    <a:pt x="768223" y="50546"/>
                    <a:pt x="768223" y="50546"/>
                    <a:pt x="768223" y="50546"/>
                  </a:cubicBezTo>
                  <a:cubicBezTo>
                    <a:pt x="767969" y="8128"/>
                    <a:pt x="730504" y="1270"/>
                    <a:pt x="703072" y="1270"/>
                  </a:cubicBezTo>
                  <a:close/>
                  <a:moveTo>
                    <a:pt x="69977" y="0"/>
                  </a:moveTo>
                  <a:cubicBezTo>
                    <a:pt x="35687" y="0"/>
                    <a:pt x="7493" y="11938"/>
                    <a:pt x="2540" y="43815"/>
                  </a:cubicBezTo>
                  <a:cubicBezTo>
                    <a:pt x="635" y="52578"/>
                    <a:pt x="635" y="60198"/>
                    <a:pt x="2540" y="70104"/>
                  </a:cubicBezTo>
                  <a:cubicBezTo>
                    <a:pt x="11303" y="109728"/>
                    <a:pt x="80010" y="121666"/>
                    <a:pt x="90678" y="146685"/>
                  </a:cubicBezTo>
                  <a:cubicBezTo>
                    <a:pt x="92583" y="151003"/>
                    <a:pt x="91948" y="157353"/>
                    <a:pt x="90678" y="161163"/>
                  </a:cubicBezTo>
                  <a:cubicBezTo>
                    <a:pt x="89408" y="167386"/>
                    <a:pt x="85090" y="174371"/>
                    <a:pt x="71882" y="174371"/>
                  </a:cubicBezTo>
                  <a:cubicBezTo>
                    <a:pt x="59436" y="174371"/>
                    <a:pt x="52578" y="167386"/>
                    <a:pt x="52578" y="156845"/>
                  </a:cubicBezTo>
                  <a:cubicBezTo>
                    <a:pt x="51943" y="138049"/>
                    <a:pt x="51943" y="138049"/>
                    <a:pt x="51943" y="138049"/>
                  </a:cubicBezTo>
                  <a:lnTo>
                    <a:pt x="0" y="138049"/>
                  </a:lnTo>
                  <a:cubicBezTo>
                    <a:pt x="0" y="153162"/>
                    <a:pt x="0" y="153162"/>
                    <a:pt x="0" y="153162"/>
                  </a:cubicBezTo>
                  <a:cubicBezTo>
                    <a:pt x="0" y="196342"/>
                    <a:pt x="34163" y="209550"/>
                    <a:pt x="70231" y="209677"/>
                  </a:cubicBezTo>
                  <a:lnTo>
                    <a:pt x="70866" y="209677"/>
                  </a:lnTo>
                  <a:cubicBezTo>
                    <a:pt x="105664" y="209550"/>
                    <a:pt x="134874" y="197612"/>
                    <a:pt x="139192" y="165100"/>
                  </a:cubicBezTo>
                  <a:cubicBezTo>
                    <a:pt x="141732" y="148209"/>
                    <a:pt x="139827" y="136906"/>
                    <a:pt x="139192" y="133096"/>
                  </a:cubicBezTo>
                  <a:cubicBezTo>
                    <a:pt x="131064" y="91694"/>
                    <a:pt x="57277" y="79756"/>
                    <a:pt x="51689" y="57277"/>
                  </a:cubicBezTo>
                  <a:lnTo>
                    <a:pt x="51689" y="57023"/>
                  </a:lnTo>
                  <a:cubicBezTo>
                    <a:pt x="50419" y="52705"/>
                    <a:pt x="51054" y="48895"/>
                    <a:pt x="51054" y="46355"/>
                  </a:cubicBezTo>
                  <a:cubicBezTo>
                    <a:pt x="52324" y="40132"/>
                    <a:pt x="56642" y="33147"/>
                    <a:pt x="69215" y="33147"/>
                  </a:cubicBezTo>
                  <a:cubicBezTo>
                    <a:pt x="80518" y="33147"/>
                    <a:pt x="87376" y="40640"/>
                    <a:pt x="87376" y="51435"/>
                  </a:cubicBezTo>
                  <a:cubicBezTo>
                    <a:pt x="87376" y="63373"/>
                    <a:pt x="87376" y="63373"/>
                    <a:pt x="87376" y="63373"/>
                  </a:cubicBezTo>
                  <a:lnTo>
                    <a:pt x="136017" y="63373"/>
                  </a:lnTo>
                  <a:cubicBezTo>
                    <a:pt x="136017" y="49657"/>
                    <a:pt x="136017" y="49657"/>
                    <a:pt x="136017" y="49657"/>
                  </a:cubicBezTo>
                  <a:cubicBezTo>
                    <a:pt x="136144" y="6985"/>
                    <a:pt x="97536" y="0"/>
                    <a:pt x="69977" y="0"/>
                  </a:cubicBezTo>
                  <a:close/>
                </a:path>
              </a:pathLst>
            </a:custGeom>
            <a:solidFill>
              <a:srgbClr val="FFFFFF"/>
            </a:solidFill>
          </p:spPr>
        </p:sp>
      </p:grpSp>
      <p:sp>
        <p:nvSpPr>
          <p:cNvPr name="Freeform 5" id="5"/>
          <p:cNvSpPr/>
          <p:nvPr/>
        </p:nvSpPr>
        <p:spPr>
          <a:xfrm flipH="false" flipV="false" rot="0">
            <a:off x="970674" y="4106895"/>
            <a:ext cx="5175052" cy="53974"/>
          </a:xfrm>
          <a:custGeom>
            <a:avLst/>
            <a:gdLst/>
            <a:ahLst/>
            <a:cxnLst/>
            <a:rect r="r" b="b" t="t" l="l"/>
            <a:pathLst>
              <a:path h="53974" w="5175052">
                <a:moveTo>
                  <a:pt x="0" y="0"/>
                </a:moveTo>
                <a:lnTo>
                  <a:pt x="5175052" y="0"/>
                </a:lnTo>
                <a:lnTo>
                  <a:pt x="5175052" y="53974"/>
                </a:lnTo>
                <a:lnTo>
                  <a:pt x="0" y="5397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6" id="6"/>
          <p:cNvSpPr txBox="true"/>
          <p:nvPr/>
        </p:nvSpPr>
        <p:spPr>
          <a:xfrm rot="0">
            <a:off x="970674" y="3257550"/>
            <a:ext cx="6449348" cy="840753"/>
          </a:xfrm>
          <a:prstGeom prst="rect">
            <a:avLst/>
          </a:prstGeom>
        </p:spPr>
        <p:txBody>
          <a:bodyPr anchor="t" rtlCol="false" tIns="0" lIns="0" bIns="0" rIns="0">
            <a:spAutoFit/>
          </a:bodyPr>
          <a:lstStyle/>
          <a:p>
            <a:pPr algn="l">
              <a:lnSpc>
                <a:spcPts val="6159"/>
              </a:lnSpc>
            </a:pPr>
            <a:r>
              <a:rPr lang="en-US" b="true" sz="4399">
                <a:solidFill>
                  <a:srgbClr val="FFFFFF"/>
                </a:solidFill>
                <a:latin typeface="Arial MT Pro Bold"/>
                <a:ea typeface="Arial MT Pro Bold"/>
                <a:cs typeface="Arial MT Pro Bold"/>
                <a:sym typeface="Arial MT Pro Bold"/>
              </a:rPr>
              <a:t>Methodology and Tools</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888655" cy="1197292"/>
            <a:chOff x="0" y="0"/>
            <a:chExt cx="9888652" cy="1197292"/>
          </a:xfrm>
        </p:grpSpPr>
        <p:sp>
          <p:nvSpPr>
            <p:cNvPr name="Freeform 3" id="3"/>
            <p:cNvSpPr/>
            <p:nvPr/>
          </p:nvSpPr>
          <p:spPr>
            <a:xfrm flipH="false" flipV="false" rot="0">
              <a:off x="0" y="0"/>
              <a:ext cx="9888601" cy="1197229"/>
            </a:xfrm>
            <a:custGeom>
              <a:avLst/>
              <a:gdLst/>
              <a:ahLst/>
              <a:cxnLst/>
              <a:rect r="r" b="b" t="t" l="l"/>
              <a:pathLst>
                <a:path h="1197229" w="9888601">
                  <a:moveTo>
                    <a:pt x="0" y="0"/>
                  </a:moveTo>
                  <a:lnTo>
                    <a:pt x="0" y="1197229"/>
                  </a:lnTo>
                  <a:lnTo>
                    <a:pt x="9888601" y="1197229"/>
                  </a:lnTo>
                  <a:lnTo>
                    <a:pt x="9888601" y="0"/>
                  </a:lnTo>
                  <a:close/>
                </a:path>
              </a:pathLst>
            </a:custGeom>
            <a:solidFill>
              <a:srgbClr val="193EB0"/>
            </a:solidFill>
          </p:spPr>
        </p:sp>
      </p:grpSp>
      <p:sp>
        <p:nvSpPr>
          <p:cNvPr name="Freeform 4" id="4"/>
          <p:cNvSpPr/>
          <p:nvPr/>
        </p:nvSpPr>
        <p:spPr>
          <a:xfrm flipH="false" flipV="false" rot="0">
            <a:off x="564918" y="6204671"/>
            <a:ext cx="8449647" cy="9525"/>
          </a:xfrm>
          <a:custGeom>
            <a:avLst/>
            <a:gdLst/>
            <a:ahLst/>
            <a:cxnLst/>
            <a:rect r="r" b="b" t="t" l="l"/>
            <a:pathLst>
              <a:path h="9525" w="8449647">
                <a:moveTo>
                  <a:pt x="0" y="0"/>
                </a:moveTo>
                <a:lnTo>
                  <a:pt x="8449647" y="0"/>
                </a:lnTo>
                <a:lnTo>
                  <a:pt x="8449647" y="9525"/>
                </a:lnTo>
                <a:lnTo>
                  <a:pt x="0" y="952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5" id="5"/>
          <p:cNvSpPr txBox="true"/>
          <p:nvPr/>
        </p:nvSpPr>
        <p:spPr>
          <a:xfrm rot="0">
            <a:off x="350864" y="2638149"/>
            <a:ext cx="8850286" cy="2560707"/>
          </a:xfrm>
          <a:prstGeom prst="rect">
            <a:avLst/>
          </a:prstGeom>
        </p:spPr>
        <p:txBody>
          <a:bodyPr anchor="t" rtlCol="false" tIns="0" lIns="0" bIns="0" rIns="0">
            <a:spAutoFit/>
          </a:bodyPr>
          <a:lstStyle/>
          <a:p>
            <a:pPr algn="l" marL="513751" indent="-256875" lvl="1">
              <a:lnSpc>
                <a:spcPts val="3331"/>
              </a:lnSpc>
              <a:buFont typeface="Arial"/>
              <a:buChar char="•"/>
            </a:pPr>
            <a:r>
              <a:rPr lang="en-US" sz="2379">
                <a:solidFill>
                  <a:srgbClr val="000000"/>
                </a:solidFill>
                <a:latin typeface="Arial MT Pro"/>
                <a:ea typeface="Arial MT Pro"/>
                <a:cs typeface="Arial MT Pro"/>
                <a:sym typeface="Arial MT Pro"/>
              </a:rPr>
              <a:t>We chose PyTorch Lightning for research standardization, structured training loops, and seamless GPU scaling.</a:t>
            </a:r>
          </a:p>
          <a:p>
            <a:pPr algn="l" marL="513751" indent="-256875" lvl="1">
              <a:lnSpc>
                <a:spcPts val="3331"/>
              </a:lnSpc>
              <a:buFont typeface="Arial"/>
              <a:buChar char="•"/>
            </a:pPr>
            <a:r>
              <a:rPr lang="en-US" sz="2379">
                <a:solidFill>
                  <a:srgbClr val="000000"/>
                </a:solidFill>
                <a:latin typeface="Arial MT Pro"/>
                <a:ea typeface="Arial MT Pro"/>
                <a:cs typeface="Arial MT Pro"/>
                <a:sym typeface="Arial MT Pro"/>
              </a:rPr>
              <a:t>The timm library provided a standardized interface for loading our pre-trained ResNet50 backbone.</a:t>
            </a:r>
          </a:p>
          <a:p>
            <a:pPr algn="l" marL="513751" indent="-256875" lvl="1">
              <a:lnSpc>
                <a:spcPts val="3331"/>
              </a:lnSpc>
              <a:buFont typeface="Arial"/>
              <a:buChar char="•"/>
            </a:pPr>
            <a:r>
              <a:rPr lang="en-US" sz="2379">
                <a:solidFill>
                  <a:srgbClr val="000000"/>
                </a:solidFill>
                <a:latin typeface="Arial MT Pro"/>
                <a:ea typeface="Arial MT Pro"/>
                <a:cs typeface="Arial MT Pro"/>
                <a:sym typeface="Arial MT Pro"/>
              </a:rPr>
              <a:t>Backbone: ResNet50 (Pre-trained on ImageNet).</a:t>
            </a:r>
          </a:p>
          <a:p>
            <a:pPr algn="l" marL="513751" indent="-256875" lvl="1">
              <a:lnSpc>
                <a:spcPts val="3331"/>
              </a:lnSpc>
              <a:buFont typeface="Arial"/>
              <a:buChar char="•"/>
            </a:pPr>
            <a:r>
              <a:rPr lang="en-US" sz="2379">
                <a:solidFill>
                  <a:srgbClr val="000000"/>
                </a:solidFill>
                <a:latin typeface="Arial MT Pro"/>
                <a:ea typeface="Arial MT Pro"/>
                <a:cs typeface="Arial MT Pro"/>
                <a:sym typeface="Arial MT Pro"/>
              </a:rPr>
              <a:t>Head: New 2-class Linear Classifier (Real vs. Fake).</a:t>
            </a:r>
          </a:p>
        </p:txBody>
      </p:sp>
      <p:sp>
        <p:nvSpPr>
          <p:cNvPr name="TextBox 6" id="6"/>
          <p:cNvSpPr txBox="true"/>
          <p:nvPr/>
        </p:nvSpPr>
        <p:spPr>
          <a:xfrm rot="0">
            <a:off x="525851" y="1477908"/>
            <a:ext cx="8836952" cy="542925"/>
          </a:xfrm>
          <a:prstGeom prst="rect">
            <a:avLst/>
          </a:prstGeom>
        </p:spPr>
        <p:txBody>
          <a:bodyPr anchor="t" rtlCol="false" tIns="0" lIns="0" bIns="0" rIns="0">
            <a:spAutoFit/>
          </a:bodyPr>
          <a:lstStyle/>
          <a:p>
            <a:pPr algn="just">
              <a:lnSpc>
                <a:spcPts val="4200"/>
              </a:lnSpc>
            </a:pPr>
            <a:r>
              <a:rPr lang="en-US" b="true" sz="3000">
                <a:solidFill>
                  <a:srgbClr val="0C0C0C"/>
                </a:solidFill>
                <a:latin typeface="Poppins Bold"/>
                <a:ea typeface="Poppins Bold"/>
                <a:cs typeface="Poppins Bold"/>
                <a:sym typeface="Poppins Bold"/>
              </a:rPr>
              <a:t>Core Framework and Architecture</a:t>
            </a:r>
          </a:p>
        </p:txBody>
      </p:sp>
      <p:sp>
        <p:nvSpPr>
          <p:cNvPr name="Freeform 7" id="7"/>
          <p:cNvSpPr/>
          <p:nvPr/>
        </p:nvSpPr>
        <p:spPr>
          <a:xfrm flipH="false" flipV="false" rot="0">
            <a:off x="499272" y="2009499"/>
            <a:ext cx="3686327" cy="38100"/>
          </a:xfrm>
          <a:custGeom>
            <a:avLst/>
            <a:gdLst/>
            <a:ahLst/>
            <a:cxnLst/>
            <a:rect r="r" b="b" t="t" l="l"/>
            <a:pathLst>
              <a:path h="38100" w="3686327">
                <a:moveTo>
                  <a:pt x="0" y="0"/>
                </a:moveTo>
                <a:lnTo>
                  <a:pt x="3686327" y="0"/>
                </a:lnTo>
                <a:lnTo>
                  <a:pt x="3686327" y="38100"/>
                </a:lnTo>
                <a:lnTo>
                  <a:pt x="0" y="381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8" id="8"/>
          <p:cNvSpPr txBox="true"/>
          <p:nvPr/>
        </p:nvSpPr>
        <p:spPr>
          <a:xfrm rot="0">
            <a:off x="499272" y="363217"/>
            <a:ext cx="1695093" cy="578491"/>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Arial MT Pro"/>
                <a:ea typeface="Arial MT Pro"/>
                <a:cs typeface="Arial MT Pro"/>
                <a:sym typeface="Arial MT Pro"/>
              </a:rPr>
              <a:t>Project 3</a:t>
            </a:r>
          </a:p>
          <a:p>
            <a:pPr algn="l">
              <a:lnSpc>
                <a:spcPts val="2239"/>
              </a:lnSpc>
              <a:spcBef>
                <a:spcPct val="0"/>
              </a:spcBef>
            </a:pPr>
            <a:r>
              <a:rPr lang="en-US" sz="1599">
                <a:solidFill>
                  <a:srgbClr val="FFFFFF"/>
                </a:solidFill>
                <a:latin typeface="Arial MT Pro"/>
                <a:ea typeface="Arial MT Pro"/>
                <a:cs typeface="Arial MT Pro"/>
                <a:sym typeface="Arial MT Pro"/>
              </a:rPr>
              <a:t>Graduation Project</a:t>
            </a:r>
          </a:p>
        </p:txBody>
      </p:sp>
    </p:spTree>
  </p:cSld>
  <p:clrMapOvr>
    <a:masterClrMapping/>
  </p:clrMapOvr>
</p:sld>
</file>

<file path=ppt/slides/slide2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888655" cy="1197292"/>
            <a:chOff x="0" y="0"/>
            <a:chExt cx="9888652" cy="1197292"/>
          </a:xfrm>
        </p:grpSpPr>
        <p:sp>
          <p:nvSpPr>
            <p:cNvPr name="Freeform 3" id="3"/>
            <p:cNvSpPr/>
            <p:nvPr/>
          </p:nvSpPr>
          <p:spPr>
            <a:xfrm flipH="false" flipV="false" rot="0">
              <a:off x="0" y="0"/>
              <a:ext cx="9888601" cy="1197229"/>
            </a:xfrm>
            <a:custGeom>
              <a:avLst/>
              <a:gdLst/>
              <a:ahLst/>
              <a:cxnLst/>
              <a:rect r="r" b="b" t="t" l="l"/>
              <a:pathLst>
                <a:path h="1197229" w="9888601">
                  <a:moveTo>
                    <a:pt x="0" y="0"/>
                  </a:moveTo>
                  <a:lnTo>
                    <a:pt x="0" y="1197229"/>
                  </a:lnTo>
                  <a:lnTo>
                    <a:pt x="9888601" y="1197229"/>
                  </a:lnTo>
                  <a:lnTo>
                    <a:pt x="9888601" y="0"/>
                  </a:lnTo>
                  <a:close/>
                </a:path>
              </a:pathLst>
            </a:custGeom>
            <a:solidFill>
              <a:srgbClr val="193EB0"/>
            </a:solidFill>
          </p:spPr>
        </p:sp>
      </p:grpSp>
      <p:sp>
        <p:nvSpPr>
          <p:cNvPr name="TextBox 4" id="4"/>
          <p:cNvSpPr txBox="true"/>
          <p:nvPr/>
        </p:nvSpPr>
        <p:spPr>
          <a:xfrm rot="0">
            <a:off x="322353" y="345424"/>
            <a:ext cx="1799987" cy="614077"/>
          </a:xfrm>
          <a:prstGeom prst="rect">
            <a:avLst/>
          </a:prstGeom>
        </p:spPr>
        <p:txBody>
          <a:bodyPr anchor="t" rtlCol="false" tIns="0" lIns="0" bIns="0" rIns="0">
            <a:spAutoFit/>
          </a:bodyPr>
          <a:lstStyle/>
          <a:p>
            <a:pPr algn="l">
              <a:lnSpc>
                <a:spcPts val="2378"/>
              </a:lnSpc>
              <a:spcBef>
                <a:spcPct val="0"/>
              </a:spcBef>
            </a:pPr>
            <a:r>
              <a:rPr lang="en-US" sz="1698">
                <a:solidFill>
                  <a:srgbClr val="FFFFFF"/>
                </a:solidFill>
                <a:latin typeface="Arial MT Pro"/>
                <a:ea typeface="Arial MT Pro"/>
                <a:cs typeface="Arial MT Pro"/>
                <a:sym typeface="Arial MT Pro"/>
              </a:rPr>
              <a:t>Project 3</a:t>
            </a:r>
          </a:p>
          <a:p>
            <a:pPr algn="l">
              <a:lnSpc>
                <a:spcPts val="2378"/>
              </a:lnSpc>
              <a:spcBef>
                <a:spcPct val="0"/>
              </a:spcBef>
            </a:pPr>
            <a:r>
              <a:rPr lang="en-US" sz="1698">
                <a:solidFill>
                  <a:srgbClr val="FFFFFF"/>
                </a:solidFill>
                <a:latin typeface="Arial MT Pro"/>
                <a:ea typeface="Arial MT Pro"/>
                <a:cs typeface="Arial MT Pro"/>
                <a:sym typeface="Arial MT Pro"/>
              </a:rPr>
              <a:t>Graduation Project</a:t>
            </a:r>
          </a:p>
        </p:txBody>
      </p:sp>
      <p:sp>
        <p:nvSpPr>
          <p:cNvPr name="TextBox 5" id="5"/>
          <p:cNvSpPr txBox="true"/>
          <p:nvPr/>
        </p:nvSpPr>
        <p:spPr>
          <a:xfrm rot="0">
            <a:off x="202186" y="1627328"/>
            <a:ext cx="9098913" cy="4037619"/>
          </a:xfrm>
          <a:prstGeom prst="rect">
            <a:avLst/>
          </a:prstGeom>
        </p:spPr>
        <p:txBody>
          <a:bodyPr anchor="t" rtlCol="false" tIns="0" lIns="0" bIns="0" rIns="0">
            <a:spAutoFit/>
          </a:bodyPr>
          <a:lstStyle/>
          <a:p>
            <a:pPr algn="l" marL="494116" indent="-247058" lvl="1">
              <a:lnSpc>
                <a:spcPts val="3204"/>
              </a:lnSpc>
              <a:buFont typeface="Arial"/>
              <a:buChar char="•"/>
            </a:pPr>
            <a:r>
              <a:rPr lang="en-US" sz="2288">
                <a:solidFill>
                  <a:srgbClr val="000000"/>
                </a:solidFill>
                <a:latin typeface="Arial MT Pro"/>
                <a:ea typeface="Arial MT Pro"/>
                <a:cs typeface="Arial MT Pro"/>
                <a:sym typeface="Arial MT Pro"/>
              </a:rPr>
              <a:t>We used the pretrained model x-bot-profile-detection (from HuggingFace).</a:t>
            </a:r>
          </a:p>
          <a:p>
            <a:pPr algn="l" marL="494116" indent="-247058" lvl="1">
              <a:lnSpc>
                <a:spcPts val="3204"/>
              </a:lnSpc>
              <a:buFont typeface="Arial"/>
              <a:buChar char="•"/>
            </a:pPr>
            <a:r>
              <a:rPr lang="en-US" sz="2288">
                <a:solidFill>
                  <a:srgbClr val="000000"/>
                </a:solidFill>
                <a:latin typeface="Arial MT Pro"/>
                <a:ea typeface="Arial MT Pro"/>
                <a:cs typeface="Arial MT Pro"/>
                <a:sym typeface="Arial MT Pro"/>
              </a:rPr>
              <a:t>This model is built on top of SigLIP2 (specifically the “google/siglip2-base-patch16-224” checkpoint)</a:t>
            </a:r>
          </a:p>
          <a:p>
            <a:pPr algn="l" marL="494116" indent="-247058" lvl="1">
              <a:lnSpc>
                <a:spcPts val="3204"/>
              </a:lnSpc>
              <a:buFont typeface="Arial"/>
              <a:buChar char="•"/>
            </a:pPr>
            <a:r>
              <a:rPr lang="en-US" sz="2288">
                <a:solidFill>
                  <a:srgbClr val="000000"/>
                </a:solidFill>
                <a:latin typeface="Arial MT Pro"/>
                <a:ea typeface="Arial MT Pro"/>
                <a:cs typeface="Arial MT Pro"/>
                <a:sym typeface="Arial MT Pro"/>
              </a:rPr>
              <a:t>It classifies profile images into four categories: bot, cyborg, real, or verified.</a:t>
            </a:r>
          </a:p>
          <a:p>
            <a:pPr algn="l" marL="494116" indent="-247058" lvl="1">
              <a:lnSpc>
                <a:spcPts val="3204"/>
              </a:lnSpc>
              <a:buFont typeface="Arial"/>
              <a:buChar char="•"/>
            </a:pPr>
            <a:r>
              <a:rPr lang="en-US" sz="2288">
                <a:solidFill>
                  <a:srgbClr val="000000"/>
                </a:solidFill>
                <a:latin typeface="Arial MT Pro"/>
                <a:ea typeface="Arial MT Pro"/>
                <a:cs typeface="Arial MT Pro"/>
                <a:sym typeface="Arial MT Pro"/>
              </a:rPr>
              <a:t>Using a pretrained, well-tuned model speeds up development, reduces need for large training data, and leverages strong visual features learned from large-scale vision-language pretraining.</a:t>
            </a:r>
          </a:p>
          <a:p>
            <a:pPr algn="l">
              <a:lnSpc>
                <a:spcPts val="3204"/>
              </a:lnSpc>
            </a:pPr>
          </a:p>
        </p:txBody>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bg>
      <p:bgPr>
        <a:solidFill>
          <a:srgbClr val="193EB0"/>
        </a:solidFill>
      </p:bgPr>
    </p:bg>
    <p:spTree>
      <p:nvGrpSpPr>
        <p:cNvPr id="1" name=""/>
        <p:cNvGrpSpPr/>
        <p:nvPr/>
      </p:nvGrpSpPr>
      <p:grpSpPr>
        <a:xfrm>
          <a:off x="0" y="0"/>
          <a:ext cx="0" cy="0"/>
          <a:chOff x="0" y="0"/>
          <a:chExt cx="0" cy="0"/>
        </a:xfrm>
      </p:grpSpPr>
      <p:sp>
        <p:nvSpPr>
          <p:cNvPr name="Freeform 2" id="2"/>
          <p:cNvSpPr/>
          <p:nvPr/>
        </p:nvSpPr>
        <p:spPr>
          <a:xfrm flipH="false" flipV="false" rot="0">
            <a:off x="7929153" y="247012"/>
            <a:ext cx="1600200" cy="523875"/>
          </a:xfrm>
          <a:custGeom>
            <a:avLst/>
            <a:gdLst/>
            <a:ahLst/>
            <a:cxnLst/>
            <a:rect r="r" b="b" t="t" l="l"/>
            <a:pathLst>
              <a:path h="523875" w="1600200">
                <a:moveTo>
                  <a:pt x="0" y="0"/>
                </a:moveTo>
                <a:lnTo>
                  <a:pt x="1600200" y="0"/>
                </a:lnTo>
                <a:lnTo>
                  <a:pt x="1600200" y="523875"/>
                </a:lnTo>
                <a:lnTo>
                  <a:pt x="0" y="523875"/>
                </a:lnTo>
                <a:lnTo>
                  <a:pt x="0" y="0"/>
                </a:lnTo>
                <a:close/>
              </a:path>
            </a:pathLst>
          </a:custGeom>
          <a:blipFill>
            <a:blip r:embed="rId2"/>
            <a:stretch>
              <a:fillRect l="0" t="0" r="0" b="0"/>
            </a:stretch>
          </a:blipFill>
        </p:spPr>
      </p:sp>
      <p:grpSp>
        <p:nvGrpSpPr>
          <p:cNvPr name="Group 3" id="3"/>
          <p:cNvGrpSpPr>
            <a:grpSpLocks noChangeAspect="true"/>
          </p:cNvGrpSpPr>
          <p:nvPr/>
        </p:nvGrpSpPr>
        <p:grpSpPr>
          <a:xfrm rot="0">
            <a:off x="496110" y="403955"/>
            <a:ext cx="1361465" cy="209550"/>
            <a:chOff x="0" y="0"/>
            <a:chExt cx="1361465" cy="209550"/>
          </a:xfrm>
        </p:grpSpPr>
        <p:sp>
          <p:nvSpPr>
            <p:cNvPr name="Freeform 4" id="4"/>
            <p:cNvSpPr/>
            <p:nvPr/>
          </p:nvSpPr>
          <p:spPr>
            <a:xfrm flipH="false" flipV="false" rot="0">
              <a:off x="0" y="0"/>
              <a:ext cx="1361440" cy="209677"/>
            </a:xfrm>
            <a:custGeom>
              <a:avLst/>
              <a:gdLst/>
              <a:ahLst/>
              <a:cxnLst/>
              <a:rect r="r" b="b" t="t" l="l"/>
              <a:pathLst>
                <a:path h="209677" w="1361440">
                  <a:moveTo>
                    <a:pt x="1008507" y="6223"/>
                  </a:moveTo>
                  <a:cubicBezTo>
                    <a:pt x="1008507" y="200152"/>
                    <a:pt x="1008507" y="200152"/>
                    <a:pt x="1008507" y="200152"/>
                  </a:cubicBezTo>
                  <a:lnTo>
                    <a:pt x="1056640" y="200152"/>
                  </a:lnTo>
                  <a:cubicBezTo>
                    <a:pt x="1053465" y="37973"/>
                    <a:pt x="1053465" y="37719"/>
                    <a:pt x="1053465" y="37719"/>
                  </a:cubicBezTo>
                  <a:cubicBezTo>
                    <a:pt x="1102868" y="200152"/>
                    <a:pt x="1102868" y="200152"/>
                    <a:pt x="1102868" y="200152"/>
                  </a:cubicBezTo>
                  <a:lnTo>
                    <a:pt x="1172210" y="200152"/>
                  </a:lnTo>
                  <a:cubicBezTo>
                    <a:pt x="1172210" y="6223"/>
                    <a:pt x="1172210" y="6223"/>
                    <a:pt x="1172210" y="6223"/>
                  </a:cubicBezTo>
                  <a:lnTo>
                    <a:pt x="1124204" y="6223"/>
                  </a:lnTo>
                  <a:lnTo>
                    <a:pt x="1126617" y="163449"/>
                  </a:lnTo>
                  <a:cubicBezTo>
                    <a:pt x="1081151" y="6223"/>
                    <a:pt x="1081151" y="6223"/>
                    <a:pt x="1081151" y="6223"/>
                  </a:cubicBezTo>
                  <a:close/>
                  <a:moveTo>
                    <a:pt x="208153" y="6223"/>
                  </a:moveTo>
                  <a:cubicBezTo>
                    <a:pt x="172466" y="201930"/>
                    <a:pt x="172466" y="201930"/>
                    <a:pt x="172466" y="201930"/>
                  </a:cubicBezTo>
                  <a:lnTo>
                    <a:pt x="224917" y="201930"/>
                  </a:lnTo>
                  <a:cubicBezTo>
                    <a:pt x="251841" y="20701"/>
                    <a:pt x="251841" y="20701"/>
                    <a:pt x="251841" y="20701"/>
                  </a:cubicBezTo>
                  <a:cubicBezTo>
                    <a:pt x="278765" y="201930"/>
                    <a:pt x="278765" y="201930"/>
                    <a:pt x="278765" y="201930"/>
                  </a:cubicBezTo>
                  <a:lnTo>
                    <a:pt x="330581" y="201930"/>
                  </a:lnTo>
                  <a:cubicBezTo>
                    <a:pt x="294894" y="6223"/>
                    <a:pt x="294894" y="6223"/>
                    <a:pt x="294894" y="6223"/>
                  </a:cubicBezTo>
                  <a:close/>
                  <a:moveTo>
                    <a:pt x="373634" y="6223"/>
                  </a:moveTo>
                  <a:cubicBezTo>
                    <a:pt x="369951" y="201930"/>
                    <a:pt x="369951" y="201930"/>
                    <a:pt x="369951" y="201930"/>
                  </a:cubicBezTo>
                  <a:lnTo>
                    <a:pt x="418084" y="201930"/>
                  </a:lnTo>
                  <a:cubicBezTo>
                    <a:pt x="419354" y="20701"/>
                    <a:pt x="419354" y="20701"/>
                    <a:pt x="419354" y="20701"/>
                  </a:cubicBezTo>
                  <a:cubicBezTo>
                    <a:pt x="453009" y="201930"/>
                    <a:pt x="453009" y="201930"/>
                    <a:pt x="453009" y="201930"/>
                  </a:cubicBezTo>
                  <a:lnTo>
                    <a:pt x="502412" y="201930"/>
                  </a:lnTo>
                  <a:cubicBezTo>
                    <a:pt x="536194" y="20701"/>
                    <a:pt x="536194" y="20701"/>
                    <a:pt x="536194" y="20701"/>
                  </a:cubicBezTo>
                  <a:cubicBezTo>
                    <a:pt x="537464" y="201930"/>
                    <a:pt x="537464" y="201930"/>
                    <a:pt x="537464" y="201930"/>
                  </a:cubicBezTo>
                  <a:lnTo>
                    <a:pt x="586105" y="201930"/>
                  </a:lnTo>
                  <a:cubicBezTo>
                    <a:pt x="581787" y="6223"/>
                    <a:pt x="581787" y="6223"/>
                    <a:pt x="581787" y="6223"/>
                  </a:cubicBezTo>
                  <a:lnTo>
                    <a:pt x="502412" y="6223"/>
                  </a:lnTo>
                  <a:cubicBezTo>
                    <a:pt x="478028" y="159258"/>
                    <a:pt x="478028" y="159258"/>
                    <a:pt x="478028" y="159258"/>
                  </a:cubicBezTo>
                  <a:cubicBezTo>
                    <a:pt x="453009" y="6223"/>
                    <a:pt x="453009" y="6223"/>
                    <a:pt x="453009" y="6223"/>
                  </a:cubicBezTo>
                  <a:close/>
                  <a:moveTo>
                    <a:pt x="1292098" y="1143"/>
                  </a:moveTo>
                  <a:cubicBezTo>
                    <a:pt x="1257681" y="1143"/>
                    <a:pt x="1228344" y="13081"/>
                    <a:pt x="1223899" y="49530"/>
                  </a:cubicBezTo>
                  <a:cubicBezTo>
                    <a:pt x="1223264" y="52705"/>
                    <a:pt x="1223264" y="58928"/>
                    <a:pt x="1223264" y="62103"/>
                  </a:cubicBezTo>
                  <a:cubicBezTo>
                    <a:pt x="1223264" y="144272"/>
                    <a:pt x="1223264" y="144272"/>
                    <a:pt x="1223264" y="144272"/>
                  </a:cubicBezTo>
                  <a:cubicBezTo>
                    <a:pt x="1223264" y="148082"/>
                    <a:pt x="1223264" y="151257"/>
                    <a:pt x="1223899" y="157480"/>
                  </a:cubicBezTo>
                  <a:cubicBezTo>
                    <a:pt x="1227074" y="193294"/>
                    <a:pt x="1257681" y="205867"/>
                    <a:pt x="1292098" y="205867"/>
                  </a:cubicBezTo>
                  <a:cubicBezTo>
                    <a:pt x="1327023" y="205867"/>
                    <a:pt x="1357757" y="193294"/>
                    <a:pt x="1360805" y="157480"/>
                  </a:cubicBezTo>
                  <a:cubicBezTo>
                    <a:pt x="1361440" y="151257"/>
                    <a:pt x="1361440" y="148082"/>
                    <a:pt x="1361440" y="144272"/>
                  </a:cubicBezTo>
                  <a:cubicBezTo>
                    <a:pt x="1361440" y="92202"/>
                    <a:pt x="1361440" y="92202"/>
                    <a:pt x="1361440" y="92202"/>
                  </a:cubicBezTo>
                  <a:lnTo>
                    <a:pt x="1292860" y="92202"/>
                  </a:lnTo>
                  <a:cubicBezTo>
                    <a:pt x="1292860" y="120396"/>
                    <a:pt x="1292860" y="120396"/>
                    <a:pt x="1292860" y="120396"/>
                  </a:cubicBezTo>
                  <a:lnTo>
                    <a:pt x="1312926" y="120396"/>
                  </a:lnTo>
                  <a:cubicBezTo>
                    <a:pt x="1312926" y="148590"/>
                    <a:pt x="1312926" y="148590"/>
                    <a:pt x="1312926" y="148590"/>
                  </a:cubicBezTo>
                  <a:cubicBezTo>
                    <a:pt x="1312926" y="151003"/>
                    <a:pt x="1312926" y="154178"/>
                    <a:pt x="1312291" y="156083"/>
                  </a:cubicBezTo>
                  <a:cubicBezTo>
                    <a:pt x="1311656" y="161671"/>
                    <a:pt x="1306703" y="170561"/>
                    <a:pt x="1292225" y="170561"/>
                  </a:cubicBezTo>
                  <a:cubicBezTo>
                    <a:pt x="1277747" y="170561"/>
                    <a:pt x="1273429" y="161798"/>
                    <a:pt x="1272159" y="156083"/>
                  </a:cubicBezTo>
                  <a:cubicBezTo>
                    <a:pt x="1272159" y="154178"/>
                    <a:pt x="1271524" y="151003"/>
                    <a:pt x="1271524" y="148590"/>
                  </a:cubicBezTo>
                  <a:cubicBezTo>
                    <a:pt x="1271524" y="59563"/>
                    <a:pt x="1271524" y="59563"/>
                    <a:pt x="1271524" y="59563"/>
                  </a:cubicBezTo>
                  <a:cubicBezTo>
                    <a:pt x="1271524" y="56388"/>
                    <a:pt x="1272159" y="53340"/>
                    <a:pt x="1272794" y="50165"/>
                  </a:cubicBezTo>
                  <a:cubicBezTo>
                    <a:pt x="1273429" y="45847"/>
                    <a:pt x="1277747" y="36449"/>
                    <a:pt x="1292098" y="36449"/>
                  </a:cubicBezTo>
                  <a:cubicBezTo>
                    <a:pt x="1307084" y="36449"/>
                    <a:pt x="1310894" y="46482"/>
                    <a:pt x="1311402" y="50165"/>
                  </a:cubicBezTo>
                  <a:cubicBezTo>
                    <a:pt x="1312037" y="53340"/>
                    <a:pt x="1312037" y="57658"/>
                    <a:pt x="1312037" y="57658"/>
                  </a:cubicBezTo>
                  <a:cubicBezTo>
                    <a:pt x="1312037" y="68961"/>
                    <a:pt x="1312037" y="68961"/>
                    <a:pt x="1312037" y="68961"/>
                  </a:cubicBezTo>
                  <a:lnTo>
                    <a:pt x="1360678" y="68961"/>
                  </a:lnTo>
                  <a:cubicBezTo>
                    <a:pt x="1360678" y="61976"/>
                    <a:pt x="1360678" y="61976"/>
                    <a:pt x="1360678" y="61976"/>
                  </a:cubicBezTo>
                  <a:cubicBezTo>
                    <a:pt x="1360678" y="61976"/>
                    <a:pt x="1361313" y="55753"/>
                    <a:pt x="1360678" y="49403"/>
                  </a:cubicBezTo>
                  <a:cubicBezTo>
                    <a:pt x="1357122" y="12446"/>
                    <a:pt x="1327023" y="1143"/>
                    <a:pt x="1292098" y="1143"/>
                  </a:cubicBezTo>
                  <a:close/>
                  <a:moveTo>
                    <a:pt x="817880" y="6223"/>
                  </a:moveTo>
                  <a:cubicBezTo>
                    <a:pt x="817880" y="146685"/>
                    <a:pt x="817880" y="146685"/>
                    <a:pt x="817880" y="146685"/>
                  </a:cubicBezTo>
                  <a:cubicBezTo>
                    <a:pt x="817880" y="149860"/>
                    <a:pt x="817880" y="157353"/>
                    <a:pt x="818515" y="159258"/>
                  </a:cubicBezTo>
                  <a:cubicBezTo>
                    <a:pt x="821690" y="195580"/>
                    <a:pt x="850392" y="207645"/>
                    <a:pt x="885952" y="207645"/>
                  </a:cubicBezTo>
                  <a:cubicBezTo>
                    <a:pt x="922147" y="207645"/>
                    <a:pt x="950976" y="195707"/>
                    <a:pt x="954151" y="159258"/>
                  </a:cubicBezTo>
                  <a:cubicBezTo>
                    <a:pt x="954786" y="157353"/>
                    <a:pt x="954786" y="149860"/>
                    <a:pt x="954786" y="146685"/>
                  </a:cubicBezTo>
                  <a:lnTo>
                    <a:pt x="954786" y="6223"/>
                  </a:lnTo>
                  <a:lnTo>
                    <a:pt x="905510" y="6223"/>
                  </a:lnTo>
                  <a:cubicBezTo>
                    <a:pt x="905510" y="151130"/>
                    <a:pt x="905510" y="151130"/>
                    <a:pt x="905510" y="151130"/>
                  </a:cubicBezTo>
                  <a:cubicBezTo>
                    <a:pt x="905510" y="153543"/>
                    <a:pt x="905510" y="156210"/>
                    <a:pt x="904875" y="158623"/>
                  </a:cubicBezTo>
                  <a:cubicBezTo>
                    <a:pt x="904240" y="162941"/>
                    <a:pt x="899922" y="172339"/>
                    <a:pt x="886079" y="172339"/>
                  </a:cubicBezTo>
                  <a:cubicBezTo>
                    <a:pt x="872871" y="172339"/>
                    <a:pt x="868553" y="162941"/>
                    <a:pt x="867918" y="158623"/>
                  </a:cubicBezTo>
                  <a:cubicBezTo>
                    <a:pt x="867283" y="156210"/>
                    <a:pt x="867283" y="153543"/>
                    <a:pt x="867283" y="151130"/>
                  </a:cubicBezTo>
                  <a:cubicBezTo>
                    <a:pt x="867283" y="6223"/>
                    <a:pt x="867283" y="6223"/>
                    <a:pt x="867283" y="6223"/>
                  </a:cubicBezTo>
                  <a:close/>
                  <a:moveTo>
                    <a:pt x="703072" y="1270"/>
                  </a:moveTo>
                  <a:cubicBezTo>
                    <a:pt x="668655" y="1270"/>
                    <a:pt x="641223" y="12573"/>
                    <a:pt x="635635" y="44577"/>
                  </a:cubicBezTo>
                  <a:cubicBezTo>
                    <a:pt x="634365" y="52705"/>
                    <a:pt x="634365" y="60960"/>
                    <a:pt x="636270" y="70358"/>
                  </a:cubicBezTo>
                  <a:cubicBezTo>
                    <a:pt x="645033" y="109855"/>
                    <a:pt x="713232" y="121158"/>
                    <a:pt x="723138" y="146177"/>
                  </a:cubicBezTo>
                  <a:cubicBezTo>
                    <a:pt x="725043" y="151257"/>
                    <a:pt x="724408" y="156845"/>
                    <a:pt x="723773" y="160655"/>
                  </a:cubicBezTo>
                  <a:cubicBezTo>
                    <a:pt x="721868" y="167640"/>
                    <a:pt x="717423" y="173863"/>
                    <a:pt x="704977" y="173863"/>
                  </a:cubicBezTo>
                  <a:cubicBezTo>
                    <a:pt x="692531" y="173863"/>
                    <a:pt x="685673" y="166878"/>
                    <a:pt x="685673" y="156337"/>
                  </a:cubicBezTo>
                  <a:cubicBezTo>
                    <a:pt x="685673" y="137541"/>
                    <a:pt x="685673" y="137541"/>
                    <a:pt x="685673" y="137541"/>
                  </a:cubicBezTo>
                  <a:lnTo>
                    <a:pt x="633730" y="137541"/>
                  </a:lnTo>
                  <a:cubicBezTo>
                    <a:pt x="633730" y="152654"/>
                    <a:pt x="633730" y="152654"/>
                    <a:pt x="633730" y="152654"/>
                  </a:cubicBezTo>
                  <a:cubicBezTo>
                    <a:pt x="633730" y="195961"/>
                    <a:pt x="667512" y="208534"/>
                    <a:pt x="703707" y="208534"/>
                  </a:cubicBezTo>
                  <a:cubicBezTo>
                    <a:pt x="738632" y="208534"/>
                    <a:pt x="767461" y="196596"/>
                    <a:pt x="771906" y="164719"/>
                  </a:cubicBezTo>
                  <a:cubicBezTo>
                    <a:pt x="773811" y="147828"/>
                    <a:pt x="772541" y="137033"/>
                    <a:pt x="771271" y="132715"/>
                  </a:cubicBezTo>
                  <a:cubicBezTo>
                    <a:pt x="763143" y="92583"/>
                    <a:pt x="690626" y="80010"/>
                    <a:pt x="685038" y="57404"/>
                  </a:cubicBezTo>
                  <a:cubicBezTo>
                    <a:pt x="683768" y="53594"/>
                    <a:pt x="684403" y="49911"/>
                    <a:pt x="685038" y="47371"/>
                  </a:cubicBezTo>
                  <a:cubicBezTo>
                    <a:pt x="686308" y="41148"/>
                    <a:pt x="689991" y="34163"/>
                    <a:pt x="702564" y="34163"/>
                  </a:cubicBezTo>
                  <a:cubicBezTo>
                    <a:pt x="713867" y="34163"/>
                    <a:pt x="720090" y="41656"/>
                    <a:pt x="720090" y="51689"/>
                  </a:cubicBezTo>
                  <a:cubicBezTo>
                    <a:pt x="720090" y="64262"/>
                    <a:pt x="720090" y="64262"/>
                    <a:pt x="720090" y="64262"/>
                  </a:cubicBezTo>
                  <a:lnTo>
                    <a:pt x="768223" y="64262"/>
                  </a:lnTo>
                  <a:cubicBezTo>
                    <a:pt x="768223" y="50546"/>
                    <a:pt x="768223" y="50546"/>
                    <a:pt x="768223" y="50546"/>
                  </a:cubicBezTo>
                  <a:cubicBezTo>
                    <a:pt x="767969" y="8128"/>
                    <a:pt x="730504" y="1270"/>
                    <a:pt x="703072" y="1270"/>
                  </a:cubicBezTo>
                  <a:close/>
                  <a:moveTo>
                    <a:pt x="69977" y="0"/>
                  </a:moveTo>
                  <a:cubicBezTo>
                    <a:pt x="35687" y="0"/>
                    <a:pt x="7493" y="11938"/>
                    <a:pt x="2540" y="43815"/>
                  </a:cubicBezTo>
                  <a:cubicBezTo>
                    <a:pt x="635" y="52578"/>
                    <a:pt x="635" y="60198"/>
                    <a:pt x="2540" y="70104"/>
                  </a:cubicBezTo>
                  <a:cubicBezTo>
                    <a:pt x="11303" y="109728"/>
                    <a:pt x="80010" y="121666"/>
                    <a:pt x="90678" y="146685"/>
                  </a:cubicBezTo>
                  <a:cubicBezTo>
                    <a:pt x="92583" y="151003"/>
                    <a:pt x="91948" y="157353"/>
                    <a:pt x="90678" y="161163"/>
                  </a:cubicBezTo>
                  <a:cubicBezTo>
                    <a:pt x="89408" y="167386"/>
                    <a:pt x="85090" y="174371"/>
                    <a:pt x="71882" y="174371"/>
                  </a:cubicBezTo>
                  <a:cubicBezTo>
                    <a:pt x="59436" y="174371"/>
                    <a:pt x="52578" y="167386"/>
                    <a:pt x="52578" y="156845"/>
                  </a:cubicBezTo>
                  <a:cubicBezTo>
                    <a:pt x="51943" y="138049"/>
                    <a:pt x="51943" y="138049"/>
                    <a:pt x="51943" y="138049"/>
                  </a:cubicBezTo>
                  <a:lnTo>
                    <a:pt x="0" y="138049"/>
                  </a:lnTo>
                  <a:cubicBezTo>
                    <a:pt x="0" y="153162"/>
                    <a:pt x="0" y="153162"/>
                    <a:pt x="0" y="153162"/>
                  </a:cubicBezTo>
                  <a:cubicBezTo>
                    <a:pt x="0" y="196342"/>
                    <a:pt x="34163" y="209550"/>
                    <a:pt x="70231" y="209677"/>
                  </a:cubicBezTo>
                  <a:lnTo>
                    <a:pt x="70866" y="209677"/>
                  </a:lnTo>
                  <a:cubicBezTo>
                    <a:pt x="105664" y="209550"/>
                    <a:pt x="134874" y="197612"/>
                    <a:pt x="139192" y="165100"/>
                  </a:cubicBezTo>
                  <a:cubicBezTo>
                    <a:pt x="141732" y="148209"/>
                    <a:pt x="139827" y="136906"/>
                    <a:pt x="139192" y="133096"/>
                  </a:cubicBezTo>
                  <a:cubicBezTo>
                    <a:pt x="131064" y="91694"/>
                    <a:pt x="57277" y="79756"/>
                    <a:pt x="51689" y="57277"/>
                  </a:cubicBezTo>
                  <a:lnTo>
                    <a:pt x="51689" y="57023"/>
                  </a:lnTo>
                  <a:cubicBezTo>
                    <a:pt x="50419" y="52705"/>
                    <a:pt x="51054" y="48895"/>
                    <a:pt x="51054" y="46355"/>
                  </a:cubicBezTo>
                  <a:cubicBezTo>
                    <a:pt x="52324" y="40132"/>
                    <a:pt x="56642" y="33147"/>
                    <a:pt x="69215" y="33147"/>
                  </a:cubicBezTo>
                  <a:cubicBezTo>
                    <a:pt x="80518" y="33147"/>
                    <a:pt x="87376" y="40640"/>
                    <a:pt x="87376" y="51435"/>
                  </a:cubicBezTo>
                  <a:cubicBezTo>
                    <a:pt x="87376" y="63373"/>
                    <a:pt x="87376" y="63373"/>
                    <a:pt x="87376" y="63373"/>
                  </a:cubicBezTo>
                  <a:lnTo>
                    <a:pt x="136017" y="63373"/>
                  </a:lnTo>
                  <a:cubicBezTo>
                    <a:pt x="136017" y="49657"/>
                    <a:pt x="136017" y="49657"/>
                    <a:pt x="136017" y="49657"/>
                  </a:cubicBezTo>
                  <a:cubicBezTo>
                    <a:pt x="136144" y="6985"/>
                    <a:pt x="97536" y="0"/>
                    <a:pt x="69977" y="0"/>
                  </a:cubicBezTo>
                  <a:close/>
                </a:path>
              </a:pathLst>
            </a:custGeom>
            <a:solidFill>
              <a:srgbClr val="FFFFFF"/>
            </a:solidFill>
          </p:spPr>
        </p:sp>
      </p:grpSp>
      <p:sp>
        <p:nvSpPr>
          <p:cNvPr name="Freeform 5" id="5"/>
          <p:cNvSpPr/>
          <p:nvPr/>
        </p:nvSpPr>
        <p:spPr>
          <a:xfrm flipH="false" flipV="false" rot="0">
            <a:off x="970674" y="4106895"/>
            <a:ext cx="5175052" cy="53974"/>
          </a:xfrm>
          <a:custGeom>
            <a:avLst/>
            <a:gdLst/>
            <a:ahLst/>
            <a:cxnLst/>
            <a:rect r="r" b="b" t="t" l="l"/>
            <a:pathLst>
              <a:path h="53974" w="5175052">
                <a:moveTo>
                  <a:pt x="0" y="0"/>
                </a:moveTo>
                <a:lnTo>
                  <a:pt x="5175052" y="0"/>
                </a:lnTo>
                <a:lnTo>
                  <a:pt x="5175052" y="53974"/>
                </a:lnTo>
                <a:lnTo>
                  <a:pt x="0" y="5397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6" id="6"/>
          <p:cNvSpPr txBox="true"/>
          <p:nvPr/>
        </p:nvSpPr>
        <p:spPr>
          <a:xfrm rot="0">
            <a:off x="970674" y="3257550"/>
            <a:ext cx="6255167" cy="1621803"/>
          </a:xfrm>
          <a:prstGeom prst="rect">
            <a:avLst/>
          </a:prstGeom>
        </p:spPr>
        <p:txBody>
          <a:bodyPr anchor="t" rtlCol="false" tIns="0" lIns="0" bIns="0" rIns="0">
            <a:spAutoFit/>
          </a:bodyPr>
          <a:lstStyle/>
          <a:p>
            <a:pPr algn="l">
              <a:lnSpc>
                <a:spcPts val="6159"/>
              </a:lnSpc>
            </a:pPr>
            <a:r>
              <a:rPr lang="en-US" sz="4399">
                <a:solidFill>
                  <a:srgbClr val="FFFFFF"/>
                </a:solidFill>
                <a:latin typeface="Arial MT Pro"/>
                <a:ea typeface="Arial MT Pro"/>
                <a:cs typeface="Arial MT Pro"/>
                <a:sym typeface="Arial MT Pro"/>
              </a:rPr>
              <a:t>Key Tasks - Two-Phase Fine-Tuning Schedule</a:t>
            </a:r>
          </a:p>
        </p:txBody>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888655" cy="1197292"/>
            <a:chOff x="0" y="0"/>
            <a:chExt cx="9888652" cy="1197292"/>
          </a:xfrm>
        </p:grpSpPr>
        <p:sp>
          <p:nvSpPr>
            <p:cNvPr name="Freeform 3" id="3"/>
            <p:cNvSpPr/>
            <p:nvPr/>
          </p:nvSpPr>
          <p:spPr>
            <a:xfrm flipH="false" flipV="false" rot="0">
              <a:off x="0" y="0"/>
              <a:ext cx="9888601" cy="1197229"/>
            </a:xfrm>
            <a:custGeom>
              <a:avLst/>
              <a:gdLst/>
              <a:ahLst/>
              <a:cxnLst/>
              <a:rect r="r" b="b" t="t" l="l"/>
              <a:pathLst>
                <a:path h="1197229" w="9888601">
                  <a:moveTo>
                    <a:pt x="0" y="0"/>
                  </a:moveTo>
                  <a:lnTo>
                    <a:pt x="0" y="1197229"/>
                  </a:lnTo>
                  <a:lnTo>
                    <a:pt x="9888601" y="1197229"/>
                  </a:lnTo>
                  <a:lnTo>
                    <a:pt x="9888601" y="0"/>
                  </a:lnTo>
                  <a:close/>
                </a:path>
              </a:pathLst>
            </a:custGeom>
            <a:solidFill>
              <a:srgbClr val="193EB0"/>
            </a:solidFill>
          </p:spPr>
        </p:sp>
      </p:grpSp>
      <p:sp>
        <p:nvSpPr>
          <p:cNvPr name="Freeform 4" id="4"/>
          <p:cNvSpPr/>
          <p:nvPr/>
        </p:nvSpPr>
        <p:spPr>
          <a:xfrm flipH="false" flipV="false" rot="0">
            <a:off x="564918" y="6204671"/>
            <a:ext cx="8449647" cy="9525"/>
          </a:xfrm>
          <a:custGeom>
            <a:avLst/>
            <a:gdLst/>
            <a:ahLst/>
            <a:cxnLst/>
            <a:rect r="r" b="b" t="t" l="l"/>
            <a:pathLst>
              <a:path h="9525" w="8449647">
                <a:moveTo>
                  <a:pt x="0" y="0"/>
                </a:moveTo>
                <a:lnTo>
                  <a:pt x="8449647" y="0"/>
                </a:lnTo>
                <a:lnTo>
                  <a:pt x="8449647" y="9525"/>
                </a:lnTo>
                <a:lnTo>
                  <a:pt x="0" y="952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5" id="5"/>
          <p:cNvSpPr txBox="true"/>
          <p:nvPr/>
        </p:nvSpPr>
        <p:spPr>
          <a:xfrm rot="0">
            <a:off x="558803" y="467116"/>
            <a:ext cx="2576684" cy="854716"/>
          </a:xfrm>
          <a:prstGeom prst="rect">
            <a:avLst/>
          </a:prstGeom>
        </p:spPr>
        <p:txBody>
          <a:bodyPr anchor="t" rtlCol="false" tIns="0" lIns="0" bIns="0" rIns="0">
            <a:spAutoFit/>
          </a:bodyPr>
          <a:lstStyle/>
          <a:p>
            <a:pPr algn="l">
              <a:lnSpc>
                <a:spcPts val="2239"/>
              </a:lnSpc>
            </a:pPr>
            <a:r>
              <a:rPr lang="en-US" sz="1599">
                <a:solidFill>
                  <a:srgbClr val="F2F2F2"/>
                </a:solidFill>
                <a:latin typeface="Arial MT Pro"/>
                <a:ea typeface="Arial MT Pro"/>
                <a:cs typeface="Arial MT Pro"/>
                <a:sym typeface="Arial MT Pro"/>
              </a:rPr>
              <a:t>Project 3</a:t>
            </a:r>
          </a:p>
          <a:p>
            <a:pPr algn="l">
              <a:lnSpc>
                <a:spcPts val="2239"/>
              </a:lnSpc>
            </a:pPr>
            <a:r>
              <a:rPr lang="en-US" sz="1599">
                <a:solidFill>
                  <a:srgbClr val="F2F2F2"/>
                </a:solidFill>
                <a:latin typeface="Arial MT Pro"/>
                <a:ea typeface="Arial MT Pro"/>
                <a:cs typeface="Arial MT Pro"/>
                <a:sym typeface="Arial MT Pro"/>
              </a:rPr>
              <a:t>Gr</a:t>
            </a:r>
            <a:r>
              <a:rPr lang="en-US" sz="1599">
                <a:solidFill>
                  <a:srgbClr val="F2F2F2"/>
                </a:solidFill>
                <a:latin typeface="Arial MT Pro"/>
                <a:ea typeface="Arial MT Pro"/>
                <a:cs typeface="Arial MT Pro"/>
                <a:sym typeface="Arial MT Pro"/>
              </a:rPr>
              <a:t>aduation Project</a:t>
            </a:r>
          </a:p>
          <a:p>
            <a:pPr algn="l">
              <a:lnSpc>
                <a:spcPts val="2239"/>
              </a:lnSpc>
            </a:pPr>
          </a:p>
        </p:txBody>
      </p:sp>
      <p:sp>
        <p:nvSpPr>
          <p:cNvPr name="TextBox 6" id="6"/>
          <p:cNvSpPr txBox="true"/>
          <p:nvPr/>
        </p:nvSpPr>
        <p:spPr>
          <a:xfrm rot="0">
            <a:off x="350864" y="1689042"/>
            <a:ext cx="8850286" cy="3928629"/>
          </a:xfrm>
          <a:prstGeom prst="rect">
            <a:avLst/>
          </a:prstGeom>
        </p:spPr>
        <p:txBody>
          <a:bodyPr anchor="t" rtlCol="false" tIns="0" lIns="0" bIns="0" rIns="0">
            <a:spAutoFit/>
          </a:bodyPr>
          <a:lstStyle/>
          <a:p>
            <a:pPr algn="l" marL="470572" indent="-235286" lvl="1">
              <a:lnSpc>
                <a:spcPts val="3051"/>
              </a:lnSpc>
              <a:buFont typeface="Arial"/>
              <a:buChar char="•"/>
            </a:pPr>
            <a:r>
              <a:rPr lang="en-US" sz="2179">
                <a:solidFill>
                  <a:srgbClr val="000000"/>
                </a:solidFill>
                <a:latin typeface="Arial MT Pro"/>
                <a:ea typeface="Arial MT Pro"/>
                <a:cs typeface="Arial MT Pro"/>
                <a:sym typeface="Arial MT Pro"/>
              </a:rPr>
              <a:t>Phase 1: Head Adaptation (Feature Extractor):</a:t>
            </a:r>
          </a:p>
          <a:p>
            <a:pPr algn="l" marL="854786" indent="-284929" lvl="2">
              <a:lnSpc>
                <a:spcPts val="2771"/>
              </a:lnSpc>
              <a:buFont typeface="Arial"/>
              <a:buChar char="⚬"/>
            </a:pPr>
            <a:r>
              <a:rPr lang="en-US" sz="1979">
                <a:solidFill>
                  <a:srgbClr val="000000"/>
                </a:solidFill>
                <a:latin typeface="Arial MT Pro"/>
                <a:ea typeface="Arial MT Pro"/>
                <a:cs typeface="Arial MT Pro"/>
                <a:sym typeface="Arial MT Pro"/>
              </a:rPr>
              <a:t>The ResNet50 Backbone is frozen (parameters untrainable).</a:t>
            </a:r>
          </a:p>
          <a:p>
            <a:pPr algn="l" marL="854786" indent="-284929" lvl="2">
              <a:lnSpc>
                <a:spcPts val="2771"/>
              </a:lnSpc>
              <a:buFont typeface="Arial"/>
              <a:buChar char="⚬"/>
            </a:pPr>
            <a:r>
              <a:rPr lang="en-US" sz="1979">
                <a:solidFill>
                  <a:srgbClr val="000000"/>
                </a:solidFill>
                <a:latin typeface="Arial MT Pro"/>
                <a:ea typeface="Arial MT Pro"/>
                <a:cs typeface="Arial MT Pro"/>
                <a:sym typeface="Arial MT Pro"/>
              </a:rPr>
              <a:t>Standard rate of LR=10^-4 for rapid head convergence. </a:t>
            </a:r>
          </a:p>
          <a:p>
            <a:pPr algn="l" marL="854786" indent="-284929" lvl="2">
              <a:lnSpc>
                <a:spcPts val="2771"/>
              </a:lnSpc>
              <a:buFont typeface="Arial"/>
              <a:buChar char="⚬"/>
            </a:pPr>
            <a:r>
              <a:rPr lang="en-US" sz="1979">
                <a:solidFill>
                  <a:srgbClr val="000000"/>
                </a:solidFill>
                <a:latin typeface="Arial MT Pro"/>
                <a:ea typeface="Arial MT Pro"/>
                <a:cs typeface="Arial MT Pro"/>
                <a:sym typeface="Arial MT Pro"/>
              </a:rPr>
              <a:t>Typically runs for a fixed number of epochs or until EarlyStopping triggers on the validation loss.</a:t>
            </a:r>
          </a:p>
          <a:p>
            <a:pPr algn="l">
              <a:lnSpc>
                <a:spcPts val="3051"/>
              </a:lnSpc>
            </a:pPr>
          </a:p>
          <a:p>
            <a:pPr algn="l" marL="470572" indent="-235286" lvl="1">
              <a:lnSpc>
                <a:spcPts val="3051"/>
              </a:lnSpc>
              <a:buFont typeface="Arial"/>
              <a:buChar char="•"/>
            </a:pPr>
            <a:r>
              <a:rPr lang="en-US" sz="2179">
                <a:solidFill>
                  <a:srgbClr val="000000"/>
                </a:solidFill>
                <a:latin typeface="Arial MT Pro"/>
                <a:ea typeface="Arial MT Pro"/>
                <a:cs typeface="Arial MT Pro"/>
                <a:sym typeface="Arial MT Pro"/>
              </a:rPr>
              <a:t>Phase 2: Full Fine-Tuning (Model Refinement):</a:t>
            </a:r>
          </a:p>
          <a:p>
            <a:pPr algn="l" marL="854786" indent="-284929" lvl="2">
              <a:lnSpc>
                <a:spcPts val="2771"/>
              </a:lnSpc>
              <a:buFont typeface="Arial"/>
              <a:buChar char="⚬"/>
            </a:pPr>
            <a:r>
              <a:rPr lang="en-US" sz="1979">
                <a:solidFill>
                  <a:srgbClr val="000000"/>
                </a:solidFill>
                <a:latin typeface="Arial MT Pro"/>
                <a:ea typeface="Arial MT Pro"/>
                <a:cs typeface="Arial MT Pro"/>
                <a:sym typeface="Arial MT Pro"/>
              </a:rPr>
              <a:t>The Entire Model is Unfrozen (Backbone and Head are trainable).</a:t>
            </a:r>
          </a:p>
          <a:p>
            <a:pPr algn="l" marL="854786" indent="-284929" lvl="2">
              <a:lnSpc>
                <a:spcPts val="2771"/>
              </a:lnSpc>
              <a:buFont typeface="Arial"/>
              <a:buChar char="⚬"/>
            </a:pPr>
            <a:r>
              <a:rPr lang="en-US" sz="1979">
                <a:solidFill>
                  <a:srgbClr val="000000"/>
                </a:solidFill>
                <a:latin typeface="Arial MT Pro"/>
                <a:ea typeface="Arial MT Pro"/>
                <a:cs typeface="Arial MT Pro"/>
                <a:sym typeface="Arial MT Pro"/>
              </a:rPr>
              <a:t>A drastically lower rate of LR=10^-5 is used. This prevents large gradient updates from destroying the generalized ImageNet features, preventing "catastrophic forgetting." </a:t>
            </a:r>
          </a:p>
        </p:txBody>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bg>
      <p:bgPr>
        <a:solidFill>
          <a:srgbClr val="193EB0"/>
        </a:solidFill>
      </p:bgPr>
    </p:bg>
    <p:spTree>
      <p:nvGrpSpPr>
        <p:cNvPr id="1" name=""/>
        <p:cNvGrpSpPr/>
        <p:nvPr/>
      </p:nvGrpSpPr>
      <p:grpSpPr>
        <a:xfrm>
          <a:off x="0" y="0"/>
          <a:ext cx="0" cy="0"/>
          <a:chOff x="0" y="0"/>
          <a:chExt cx="0" cy="0"/>
        </a:xfrm>
      </p:grpSpPr>
      <p:sp>
        <p:nvSpPr>
          <p:cNvPr name="Freeform 2" id="2"/>
          <p:cNvSpPr/>
          <p:nvPr/>
        </p:nvSpPr>
        <p:spPr>
          <a:xfrm flipH="false" flipV="false" rot="0">
            <a:off x="7929153" y="247012"/>
            <a:ext cx="1600200" cy="523875"/>
          </a:xfrm>
          <a:custGeom>
            <a:avLst/>
            <a:gdLst/>
            <a:ahLst/>
            <a:cxnLst/>
            <a:rect r="r" b="b" t="t" l="l"/>
            <a:pathLst>
              <a:path h="523875" w="1600200">
                <a:moveTo>
                  <a:pt x="0" y="0"/>
                </a:moveTo>
                <a:lnTo>
                  <a:pt x="1600200" y="0"/>
                </a:lnTo>
                <a:lnTo>
                  <a:pt x="1600200" y="523875"/>
                </a:lnTo>
                <a:lnTo>
                  <a:pt x="0" y="523875"/>
                </a:lnTo>
                <a:lnTo>
                  <a:pt x="0" y="0"/>
                </a:lnTo>
                <a:close/>
              </a:path>
            </a:pathLst>
          </a:custGeom>
          <a:blipFill>
            <a:blip r:embed="rId2"/>
            <a:stretch>
              <a:fillRect l="0" t="0" r="0" b="0"/>
            </a:stretch>
          </a:blipFill>
        </p:spPr>
      </p:sp>
      <p:grpSp>
        <p:nvGrpSpPr>
          <p:cNvPr name="Group 3" id="3"/>
          <p:cNvGrpSpPr>
            <a:grpSpLocks noChangeAspect="true"/>
          </p:cNvGrpSpPr>
          <p:nvPr/>
        </p:nvGrpSpPr>
        <p:grpSpPr>
          <a:xfrm rot="0">
            <a:off x="496110" y="403955"/>
            <a:ext cx="1361465" cy="209550"/>
            <a:chOff x="0" y="0"/>
            <a:chExt cx="1361465" cy="209550"/>
          </a:xfrm>
        </p:grpSpPr>
        <p:sp>
          <p:nvSpPr>
            <p:cNvPr name="Freeform 4" id="4"/>
            <p:cNvSpPr/>
            <p:nvPr/>
          </p:nvSpPr>
          <p:spPr>
            <a:xfrm flipH="false" flipV="false" rot="0">
              <a:off x="0" y="0"/>
              <a:ext cx="1361440" cy="209677"/>
            </a:xfrm>
            <a:custGeom>
              <a:avLst/>
              <a:gdLst/>
              <a:ahLst/>
              <a:cxnLst/>
              <a:rect r="r" b="b" t="t" l="l"/>
              <a:pathLst>
                <a:path h="209677" w="1361440">
                  <a:moveTo>
                    <a:pt x="1008507" y="6223"/>
                  </a:moveTo>
                  <a:cubicBezTo>
                    <a:pt x="1008507" y="200152"/>
                    <a:pt x="1008507" y="200152"/>
                    <a:pt x="1008507" y="200152"/>
                  </a:cubicBezTo>
                  <a:lnTo>
                    <a:pt x="1056640" y="200152"/>
                  </a:lnTo>
                  <a:cubicBezTo>
                    <a:pt x="1053465" y="37973"/>
                    <a:pt x="1053465" y="37719"/>
                    <a:pt x="1053465" y="37719"/>
                  </a:cubicBezTo>
                  <a:cubicBezTo>
                    <a:pt x="1102868" y="200152"/>
                    <a:pt x="1102868" y="200152"/>
                    <a:pt x="1102868" y="200152"/>
                  </a:cubicBezTo>
                  <a:lnTo>
                    <a:pt x="1172210" y="200152"/>
                  </a:lnTo>
                  <a:cubicBezTo>
                    <a:pt x="1172210" y="6223"/>
                    <a:pt x="1172210" y="6223"/>
                    <a:pt x="1172210" y="6223"/>
                  </a:cubicBezTo>
                  <a:lnTo>
                    <a:pt x="1124204" y="6223"/>
                  </a:lnTo>
                  <a:lnTo>
                    <a:pt x="1126617" y="163449"/>
                  </a:lnTo>
                  <a:cubicBezTo>
                    <a:pt x="1081151" y="6223"/>
                    <a:pt x="1081151" y="6223"/>
                    <a:pt x="1081151" y="6223"/>
                  </a:cubicBezTo>
                  <a:close/>
                  <a:moveTo>
                    <a:pt x="208153" y="6223"/>
                  </a:moveTo>
                  <a:cubicBezTo>
                    <a:pt x="172466" y="201930"/>
                    <a:pt x="172466" y="201930"/>
                    <a:pt x="172466" y="201930"/>
                  </a:cubicBezTo>
                  <a:lnTo>
                    <a:pt x="224917" y="201930"/>
                  </a:lnTo>
                  <a:cubicBezTo>
                    <a:pt x="251841" y="20701"/>
                    <a:pt x="251841" y="20701"/>
                    <a:pt x="251841" y="20701"/>
                  </a:cubicBezTo>
                  <a:cubicBezTo>
                    <a:pt x="278765" y="201930"/>
                    <a:pt x="278765" y="201930"/>
                    <a:pt x="278765" y="201930"/>
                  </a:cubicBezTo>
                  <a:lnTo>
                    <a:pt x="330581" y="201930"/>
                  </a:lnTo>
                  <a:cubicBezTo>
                    <a:pt x="294894" y="6223"/>
                    <a:pt x="294894" y="6223"/>
                    <a:pt x="294894" y="6223"/>
                  </a:cubicBezTo>
                  <a:close/>
                  <a:moveTo>
                    <a:pt x="373634" y="6223"/>
                  </a:moveTo>
                  <a:cubicBezTo>
                    <a:pt x="369951" y="201930"/>
                    <a:pt x="369951" y="201930"/>
                    <a:pt x="369951" y="201930"/>
                  </a:cubicBezTo>
                  <a:lnTo>
                    <a:pt x="418084" y="201930"/>
                  </a:lnTo>
                  <a:cubicBezTo>
                    <a:pt x="419354" y="20701"/>
                    <a:pt x="419354" y="20701"/>
                    <a:pt x="419354" y="20701"/>
                  </a:cubicBezTo>
                  <a:cubicBezTo>
                    <a:pt x="453009" y="201930"/>
                    <a:pt x="453009" y="201930"/>
                    <a:pt x="453009" y="201930"/>
                  </a:cubicBezTo>
                  <a:lnTo>
                    <a:pt x="502412" y="201930"/>
                  </a:lnTo>
                  <a:cubicBezTo>
                    <a:pt x="536194" y="20701"/>
                    <a:pt x="536194" y="20701"/>
                    <a:pt x="536194" y="20701"/>
                  </a:cubicBezTo>
                  <a:cubicBezTo>
                    <a:pt x="537464" y="201930"/>
                    <a:pt x="537464" y="201930"/>
                    <a:pt x="537464" y="201930"/>
                  </a:cubicBezTo>
                  <a:lnTo>
                    <a:pt x="586105" y="201930"/>
                  </a:lnTo>
                  <a:cubicBezTo>
                    <a:pt x="581787" y="6223"/>
                    <a:pt x="581787" y="6223"/>
                    <a:pt x="581787" y="6223"/>
                  </a:cubicBezTo>
                  <a:lnTo>
                    <a:pt x="502412" y="6223"/>
                  </a:lnTo>
                  <a:cubicBezTo>
                    <a:pt x="478028" y="159258"/>
                    <a:pt x="478028" y="159258"/>
                    <a:pt x="478028" y="159258"/>
                  </a:cubicBezTo>
                  <a:cubicBezTo>
                    <a:pt x="453009" y="6223"/>
                    <a:pt x="453009" y="6223"/>
                    <a:pt x="453009" y="6223"/>
                  </a:cubicBezTo>
                  <a:close/>
                  <a:moveTo>
                    <a:pt x="1292098" y="1143"/>
                  </a:moveTo>
                  <a:cubicBezTo>
                    <a:pt x="1257681" y="1143"/>
                    <a:pt x="1228344" y="13081"/>
                    <a:pt x="1223899" y="49530"/>
                  </a:cubicBezTo>
                  <a:cubicBezTo>
                    <a:pt x="1223264" y="52705"/>
                    <a:pt x="1223264" y="58928"/>
                    <a:pt x="1223264" y="62103"/>
                  </a:cubicBezTo>
                  <a:cubicBezTo>
                    <a:pt x="1223264" y="144272"/>
                    <a:pt x="1223264" y="144272"/>
                    <a:pt x="1223264" y="144272"/>
                  </a:cubicBezTo>
                  <a:cubicBezTo>
                    <a:pt x="1223264" y="148082"/>
                    <a:pt x="1223264" y="151257"/>
                    <a:pt x="1223899" y="157480"/>
                  </a:cubicBezTo>
                  <a:cubicBezTo>
                    <a:pt x="1227074" y="193294"/>
                    <a:pt x="1257681" y="205867"/>
                    <a:pt x="1292098" y="205867"/>
                  </a:cubicBezTo>
                  <a:cubicBezTo>
                    <a:pt x="1327023" y="205867"/>
                    <a:pt x="1357757" y="193294"/>
                    <a:pt x="1360805" y="157480"/>
                  </a:cubicBezTo>
                  <a:cubicBezTo>
                    <a:pt x="1361440" y="151257"/>
                    <a:pt x="1361440" y="148082"/>
                    <a:pt x="1361440" y="144272"/>
                  </a:cubicBezTo>
                  <a:cubicBezTo>
                    <a:pt x="1361440" y="92202"/>
                    <a:pt x="1361440" y="92202"/>
                    <a:pt x="1361440" y="92202"/>
                  </a:cubicBezTo>
                  <a:lnTo>
                    <a:pt x="1292860" y="92202"/>
                  </a:lnTo>
                  <a:cubicBezTo>
                    <a:pt x="1292860" y="120396"/>
                    <a:pt x="1292860" y="120396"/>
                    <a:pt x="1292860" y="120396"/>
                  </a:cubicBezTo>
                  <a:lnTo>
                    <a:pt x="1312926" y="120396"/>
                  </a:lnTo>
                  <a:cubicBezTo>
                    <a:pt x="1312926" y="148590"/>
                    <a:pt x="1312926" y="148590"/>
                    <a:pt x="1312926" y="148590"/>
                  </a:cubicBezTo>
                  <a:cubicBezTo>
                    <a:pt x="1312926" y="151003"/>
                    <a:pt x="1312926" y="154178"/>
                    <a:pt x="1312291" y="156083"/>
                  </a:cubicBezTo>
                  <a:cubicBezTo>
                    <a:pt x="1311656" y="161671"/>
                    <a:pt x="1306703" y="170561"/>
                    <a:pt x="1292225" y="170561"/>
                  </a:cubicBezTo>
                  <a:cubicBezTo>
                    <a:pt x="1277747" y="170561"/>
                    <a:pt x="1273429" y="161798"/>
                    <a:pt x="1272159" y="156083"/>
                  </a:cubicBezTo>
                  <a:cubicBezTo>
                    <a:pt x="1272159" y="154178"/>
                    <a:pt x="1271524" y="151003"/>
                    <a:pt x="1271524" y="148590"/>
                  </a:cubicBezTo>
                  <a:cubicBezTo>
                    <a:pt x="1271524" y="59563"/>
                    <a:pt x="1271524" y="59563"/>
                    <a:pt x="1271524" y="59563"/>
                  </a:cubicBezTo>
                  <a:cubicBezTo>
                    <a:pt x="1271524" y="56388"/>
                    <a:pt x="1272159" y="53340"/>
                    <a:pt x="1272794" y="50165"/>
                  </a:cubicBezTo>
                  <a:cubicBezTo>
                    <a:pt x="1273429" y="45847"/>
                    <a:pt x="1277747" y="36449"/>
                    <a:pt x="1292098" y="36449"/>
                  </a:cubicBezTo>
                  <a:cubicBezTo>
                    <a:pt x="1307084" y="36449"/>
                    <a:pt x="1310894" y="46482"/>
                    <a:pt x="1311402" y="50165"/>
                  </a:cubicBezTo>
                  <a:cubicBezTo>
                    <a:pt x="1312037" y="53340"/>
                    <a:pt x="1312037" y="57658"/>
                    <a:pt x="1312037" y="57658"/>
                  </a:cubicBezTo>
                  <a:cubicBezTo>
                    <a:pt x="1312037" y="68961"/>
                    <a:pt x="1312037" y="68961"/>
                    <a:pt x="1312037" y="68961"/>
                  </a:cubicBezTo>
                  <a:lnTo>
                    <a:pt x="1360678" y="68961"/>
                  </a:lnTo>
                  <a:cubicBezTo>
                    <a:pt x="1360678" y="61976"/>
                    <a:pt x="1360678" y="61976"/>
                    <a:pt x="1360678" y="61976"/>
                  </a:cubicBezTo>
                  <a:cubicBezTo>
                    <a:pt x="1360678" y="61976"/>
                    <a:pt x="1361313" y="55753"/>
                    <a:pt x="1360678" y="49403"/>
                  </a:cubicBezTo>
                  <a:cubicBezTo>
                    <a:pt x="1357122" y="12446"/>
                    <a:pt x="1327023" y="1143"/>
                    <a:pt x="1292098" y="1143"/>
                  </a:cubicBezTo>
                  <a:close/>
                  <a:moveTo>
                    <a:pt x="817880" y="6223"/>
                  </a:moveTo>
                  <a:cubicBezTo>
                    <a:pt x="817880" y="146685"/>
                    <a:pt x="817880" y="146685"/>
                    <a:pt x="817880" y="146685"/>
                  </a:cubicBezTo>
                  <a:cubicBezTo>
                    <a:pt x="817880" y="149860"/>
                    <a:pt x="817880" y="157353"/>
                    <a:pt x="818515" y="159258"/>
                  </a:cubicBezTo>
                  <a:cubicBezTo>
                    <a:pt x="821690" y="195580"/>
                    <a:pt x="850392" y="207645"/>
                    <a:pt x="885952" y="207645"/>
                  </a:cubicBezTo>
                  <a:cubicBezTo>
                    <a:pt x="922147" y="207645"/>
                    <a:pt x="950976" y="195707"/>
                    <a:pt x="954151" y="159258"/>
                  </a:cubicBezTo>
                  <a:cubicBezTo>
                    <a:pt x="954786" y="157353"/>
                    <a:pt x="954786" y="149860"/>
                    <a:pt x="954786" y="146685"/>
                  </a:cubicBezTo>
                  <a:lnTo>
                    <a:pt x="954786" y="6223"/>
                  </a:lnTo>
                  <a:lnTo>
                    <a:pt x="905510" y="6223"/>
                  </a:lnTo>
                  <a:cubicBezTo>
                    <a:pt x="905510" y="151130"/>
                    <a:pt x="905510" y="151130"/>
                    <a:pt x="905510" y="151130"/>
                  </a:cubicBezTo>
                  <a:cubicBezTo>
                    <a:pt x="905510" y="153543"/>
                    <a:pt x="905510" y="156210"/>
                    <a:pt x="904875" y="158623"/>
                  </a:cubicBezTo>
                  <a:cubicBezTo>
                    <a:pt x="904240" y="162941"/>
                    <a:pt x="899922" y="172339"/>
                    <a:pt x="886079" y="172339"/>
                  </a:cubicBezTo>
                  <a:cubicBezTo>
                    <a:pt x="872871" y="172339"/>
                    <a:pt x="868553" y="162941"/>
                    <a:pt x="867918" y="158623"/>
                  </a:cubicBezTo>
                  <a:cubicBezTo>
                    <a:pt x="867283" y="156210"/>
                    <a:pt x="867283" y="153543"/>
                    <a:pt x="867283" y="151130"/>
                  </a:cubicBezTo>
                  <a:cubicBezTo>
                    <a:pt x="867283" y="6223"/>
                    <a:pt x="867283" y="6223"/>
                    <a:pt x="867283" y="6223"/>
                  </a:cubicBezTo>
                  <a:close/>
                  <a:moveTo>
                    <a:pt x="703072" y="1270"/>
                  </a:moveTo>
                  <a:cubicBezTo>
                    <a:pt x="668655" y="1270"/>
                    <a:pt x="641223" y="12573"/>
                    <a:pt x="635635" y="44577"/>
                  </a:cubicBezTo>
                  <a:cubicBezTo>
                    <a:pt x="634365" y="52705"/>
                    <a:pt x="634365" y="60960"/>
                    <a:pt x="636270" y="70358"/>
                  </a:cubicBezTo>
                  <a:cubicBezTo>
                    <a:pt x="645033" y="109855"/>
                    <a:pt x="713232" y="121158"/>
                    <a:pt x="723138" y="146177"/>
                  </a:cubicBezTo>
                  <a:cubicBezTo>
                    <a:pt x="725043" y="151257"/>
                    <a:pt x="724408" y="156845"/>
                    <a:pt x="723773" y="160655"/>
                  </a:cubicBezTo>
                  <a:cubicBezTo>
                    <a:pt x="721868" y="167640"/>
                    <a:pt x="717423" y="173863"/>
                    <a:pt x="704977" y="173863"/>
                  </a:cubicBezTo>
                  <a:cubicBezTo>
                    <a:pt x="692531" y="173863"/>
                    <a:pt x="685673" y="166878"/>
                    <a:pt x="685673" y="156337"/>
                  </a:cubicBezTo>
                  <a:cubicBezTo>
                    <a:pt x="685673" y="137541"/>
                    <a:pt x="685673" y="137541"/>
                    <a:pt x="685673" y="137541"/>
                  </a:cubicBezTo>
                  <a:lnTo>
                    <a:pt x="633730" y="137541"/>
                  </a:lnTo>
                  <a:cubicBezTo>
                    <a:pt x="633730" y="152654"/>
                    <a:pt x="633730" y="152654"/>
                    <a:pt x="633730" y="152654"/>
                  </a:cubicBezTo>
                  <a:cubicBezTo>
                    <a:pt x="633730" y="195961"/>
                    <a:pt x="667512" y="208534"/>
                    <a:pt x="703707" y="208534"/>
                  </a:cubicBezTo>
                  <a:cubicBezTo>
                    <a:pt x="738632" y="208534"/>
                    <a:pt x="767461" y="196596"/>
                    <a:pt x="771906" y="164719"/>
                  </a:cubicBezTo>
                  <a:cubicBezTo>
                    <a:pt x="773811" y="147828"/>
                    <a:pt x="772541" y="137033"/>
                    <a:pt x="771271" y="132715"/>
                  </a:cubicBezTo>
                  <a:cubicBezTo>
                    <a:pt x="763143" y="92583"/>
                    <a:pt x="690626" y="80010"/>
                    <a:pt x="685038" y="57404"/>
                  </a:cubicBezTo>
                  <a:cubicBezTo>
                    <a:pt x="683768" y="53594"/>
                    <a:pt x="684403" y="49911"/>
                    <a:pt x="685038" y="47371"/>
                  </a:cubicBezTo>
                  <a:cubicBezTo>
                    <a:pt x="686308" y="41148"/>
                    <a:pt x="689991" y="34163"/>
                    <a:pt x="702564" y="34163"/>
                  </a:cubicBezTo>
                  <a:cubicBezTo>
                    <a:pt x="713867" y="34163"/>
                    <a:pt x="720090" y="41656"/>
                    <a:pt x="720090" y="51689"/>
                  </a:cubicBezTo>
                  <a:cubicBezTo>
                    <a:pt x="720090" y="64262"/>
                    <a:pt x="720090" y="64262"/>
                    <a:pt x="720090" y="64262"/>
                  </a:cubicBezTo>
                  <a:lnTo>
                    <a:pt x="768223" y="64262"/>
                  </a:lnTo>
                  <a:cubicBezTo>
                    <a:pt x="768223" y="50546"/>
                    <a:pt x="768223" y="50546"/>
                    <a:pt x="768223" y="50546"/>
                  </a:cubicBezTo>
                  <a:cubicBezTo>
                    <a:pt x="767969" y="8128"/>
                    <a:pt x="730504" y="1270"/>
                    <a:pt x="703072" y="1270"/>
                  </a:cubicBezTo>
                  <a:close/>
                  <a:moveTo>
                    <a:pt x="69977" y="0"/>
                  </a:moveTo>
                  <a:cubicBezTo>
                    <a:pt x="35687" y="0"/>
                    <a:pt x="7493" y="11938"/>
                    <a:pt x="2540" y="43815"/>
                  </a:cubicBezTo>
                  <a:cubicBezTo>
                    <a:pt x="635" y="52578"/>
                    <a:pt x="635" y="60198"/>
                    <a:pt x="2540" y="70104"/>
                  </a:cubicBezTo>
                  <a:cubicBezTo>
                    <a:pt x="11303" y="109728"/>
                    <a:pt x="80010" y="121666"/>
                    <a:pt x="90678" y="146685"/>
                  </a:cubicBezTo>
                  <a:cubicBezTo>
                    <a:pt x="92583" y="151003"/>
                    <a:pt x="91948" y="157353"/>
                    <a:pt x="90678" y="161163"/>
                  </a:cubicBezTo>
                  <a:cubicBezTo>
                    <a:pt x="89408" y="167386"/>
                    <a:pt x="85090" y="174371"/>
                    <a:pt x="71882" y="174371"/>
                  </a:cubicBezTo>
                  <a:cubicBezTo>
                    <a:pt x="59436" y="174371"/>
                    <a:pt x="52578" y="167386"/>
                    <a:pt x="52578" y="156845"/>
                  </a:cubicBezTo>
                  <a:cubicBezTo>
                    <a:pt x="51943" y="138049"/>
                    <a:pt x="51943" y="138049"/>
                    <a:pt x="51943" y="138049"/>
                  </a:cubicBezTo>
                  <a:lnTo>
                    <a:pt x="0" y="138049"/>
                  </a:lnTo>
                  <a:cubicBezTo>
                    <a:pt x="0" y="153162"/>
                    <a:pt x="0" y="153162"/>
                    <a:pt x="0" y="153162"/>
                  </a:cubicBezTo>
                  <a:cubicBezTo>
                    <a:pt x="0" y="196342"/>
                    <a:pt x="34163" y="209550"/>
                    <a:pt x="70231" y="209677"/>
                  </a:cubicBezTo>
                  <a:lnTo>
                    <a:pt x="70866" y="209677"/>
                  </a:lnTo>
                  <a:cubicBezTo>
                    <a:pt x="105664" y="209550"/>
                    <a:pt x="134874" y="197612"/>
                    <a:pt x="139192" y="165100"/>
                  </a:cubicBezTo>
                  <a:cubicBezTo>
                    <a:pt x="141732" y="148209"/>
                    <a:pt x="139827" y="136906"/>
                    <a:pt x="139192" y="133096"/>
                  </a:cubicBezTo>
                  <a:cubicBezTo>
                    <a:pt x="131064" y="91694"/>
                    <a:pt x="57277" y="79756"/>
                    <a:pt x="51689" y="57277"/>
                  </a:cubicBezTo>
                  <a:lnTo>
                    <a:pt x="51689" y="57023"/>
                  </a:lnTo>
                  <a:cubicBezTo>
                    <a:pt x="50419" y="52705"/>
                    <a:pt x="51054" y="48895"/>
                    <a:pt x="51054" y="46355"/>
                  </a:cubicBezTo>
                  <a:cubicBezTo>
                    <a:pt x="52324" y="40132"/>
                    <a:pt x="56642" y="33147"/>
                    <a:pt x="69215" y="33147"/>
                  </a:cubicBezTo>
                  <a:cubicBezTo>
                    <a:pt x="80518" y="33147"/>
                    <a:pt x="87376" y="40640"/>
                    <a:pt x="87376" y="51435"/>
                  </a:cubicBezTo>
                  <a:cubicBezTo>
                    <a:pt x="87376" y="63373"/>
                    <a:pt x="87376" y="63373"/>
                    <a:pt x="87376" y="63373"/>
                  </a:cubicBezTo>
                  <a:lnTo>
                    <a:pt x="136017" y="63373"/>
                  </a:lnTo>
                  <a:cubicBezTo>
                    <a:pt x="136017" y="49657"/>
                    <a:pt x="136017" y="49657"/>
                    <a:pt x="136017" y="49657"/>
                  </a:cubicBezTo>
                  <a:cubicBezTo>
                    <a:pt x="136144" y="6985"/>
                    <a:pt x="97536" y="0"/>
                    <a:pt x="69977" y="0"/>
                  </a:cubicBezTo>
                  <a:close/>
                </a:path>
              </a:pathLst>
            </a:custGeom>
            <a:solidFill>
              <a:srgbClr val="FFFFFF"/>
            </a:solidFill>
          </p:spPr>
        </p:sp>
      </p:grpSp>
      <p:sp>
        <p:nvSpPr>
          <p:cNvPr name="Freeform 5" id="5"/>
          <p:cNvSpPr/>
          <p:nvPr/>
        </p:nvSpPr>
        <p:spPr>
          <a:xfrm flipH="false" flipV="false" rot="0">
            <a:off x="970655" y="3414732"/>
            <a:ext cx="4419143" cy="42824"/>
          </a:xfrm>
          <a:custGeom>
            <a:avLst/>
            <a:gdLst/>
            <a:ahLst/>
            <a:cxnLst/>
            <a:rect r="r" b="b" t="t" l="l"/>
            <a:pathLst>
              <a:path h="42824" w="4419143">
                <a:moveTo>
                  <a:pt x="0" y="0"/>
                </a:moveTo>
                <a:lnTo>
                  <a:pt x="4419142" y="0"/>
                </a:lnTo>
                <a:lnTo>
                  <a:pt x="4419142" y="42824"/>
                </a:lnTo>
                <a:lnTo>
                  <a:pt x="0" y="4282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6" id="6"/>
          <p:cNvSpPr txBox="true"/>
          <p:nvPr/>
        </p:nvSpPr>
        <p:spPr>
          <a:xfrm rot="0">
            <a:off x="865899" y="2784124"/>
            <a:ext cx="8335251" cy="561987"/>
          </a:xfrm>
          <a:prstGeom prst="rect">
            <a:avLst/>
          </a:prstGeom>
        </p:spPr>
        <p:txBody>
          <a:bodyPr anchor="t" rtlCol="false" tIns="0" lIns="0" bIns="0" rIns="0">
            <a:spAutoFit/>
          </a:bodyPr>
          <a:lstStyle/>
          <a:p>
            <a:pPr algn="l">
              <a:lnSpc>
                <a:spcPts val="4199"/>
              </a:lnSpc>
            </a:pPr>
            <a:r>
              <a:rPr lang="en-US" sz="2999">
                <a:solidFill>
                  <a:srgbClr val="FFFFFF"/>
                </a:solidFill>
                <a:latin typeface="Arial MT Pro"/>
                <a:ea typeface="Arial MT Pro"/>
                <a:cs typeface="Arial MT Pro"/>
                <a:sym typeface="Arial MT Pro"/>
              </a:rPr>
              <a:t>The Rat</a:t>
            </a:r>
            <a:r>
              <a:rPr lang="en-US" sz="2999">
                <a:solidFill>
                  <a:srgbClr val="FFFFFF"/>
                </a:solidFill>
                <a:latin typeface="Arial MT Pro"/>
                <a:ea typeface="Arial MT Pro"/>
                <a:cs typeface="Arial MT Pro"/>
                <a:sym typeface="Arial MT Pro"/>
              </a:rPr>
              <a:t>ionale of Freezing</a:t>
            </a:r>
          </a:p>
        </p:txBody>
      </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888655" cy="1197292"/>
            <a:chOff x="0" y="0"/>
            <a:chExt cx="9888652" cy="1197292"/>
          </a:xfrm>
        </p:grpSpPr>
        <p:sp>
          <p:nvSpPr>
            <p:cNvPr name="Freeform 3" id="3"/>
            <p:cNvSpPr/>
            <p:nvPr/>
          </p:nvSpPr>
          <p:spPr>
            <a:xfrm flipH="false" flipV="false" rot="0">
              <a:off x="0" y="0"/>
              <a:ext cx="9888601" cy="1197229"/>
            </a:xfrm>
            <a:custGeom>
              <a:avLst/>
              <a:gdLst/>
              <a:ahLst/>
              <a:cxnLst/>
              <a:rect r="r" b="b" t="t" l="l"/>
              <a:pathLst>
                <a:path h="1197229" w="9888601">
                  <a:moveTo>
                    <a:pt x="0" y="0"/>
                  </a:moveTo>
                  <a:lnTo>
                    <a:pt x="0" y="1197229"/>
                  </a:lnTo>
                  <a:lnTo>
                    <a:pt x="9888601" y="1197229"/>
                  </a:lnTo>
                  <a:lnTo>
                    <a:pt x="9888601" y="0"/>
                  </a:lnTo>
                  <a:close/>
                </a:path>
              </a:pathLst>
            </a:custGeom>
            <a:solidFill>
              <a:srgbClr val="193EB0"/>
            </a:solidFill>
          </p:spPr>
        </p:sp>
      </p:grpSp>
      <p:sp>
        <p:nvSpPr>
          <p:cNvPr name="Freeform 4" id="4"/>
          <p:cNvSpPr/>
          <p:nvPr/>
        </p:nvSpPr>
        <p:spPr>
          <a:xfrm flipH="false" flipV="false" rot="0">
            <a:off x="564918" y="6204671"/>
            <a:ext cx="8449647" cy="9525"/>
          </a:xfrm>
          <a:custGeom>
            <a:avLst/>
            <a:gdLst/>
            <a:ahLst/>
            <a:cxnLst/>
            <a:rect r="r" b="b" t="t" l="l"/>
            <a:pathLst>
              <a:path h="9525" w="8449647">
                <a:moveTo>
                  <a:pt x="0" y="0"/>
                </a:moveTo>
                <a:lnTo>
                  <a:pt x="8449647" y="0"/>
                </a:lnTo>
                <a:lnTo>
                  <a:pt x="8449647" y="9525"/>
                </a:lnTo>
                <a:lnTo>
                  <a:pt x="0" y="952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5" id="5"/>
          <p:cNvSpPr txBox="true"/>
          <p:nvPr/>
        </p:nvSpPr>
        <p:spPr>
          <a:xfrm rot="0">
            <a:off x="558803" y="467116"/>
            <a:ext cx="2576684" cy="854716"/>
          </a:xfrm>
          <a:prstGeom prst="rect">
            <a:avLst/>
          </a:prstGeom>
        </p:spPr>
        <p:txBody>
          <a:bodyPr anchor="t" rtlCol="false" tIns="0" lIns="0" bIns="0" rIns="0">
            <a:spAutoFit/>
          </a:bodyPr>
          <a:lstStyle/>
          <a:p>
            <a:pPr algn="l">
              <a:lnSpc>
                <a:spcPts val="2239"/>
              </a:lnSpc>
            </a:pPr>
            <a:r>
              <a:rPr lang="en-US" sz="1599">
                <a:solidFill>
                  <a:srgbClr val="F2F2F2"/>
                </a:solidFill>
                <a:latin typeface="Arial MT Pro"/>
                <a:ea typeface="Arial MT Pro"/>
                <a:cs typeface="Arial MT Pro"/>
                <a:sym typeface="Arial MT Pro"/>
              </a:rPr>
              <a:t>Project 3</a:t>
            </a:r>
          </a:p>
          <a:p>
            <a:pPr algn="l">
              <a:lnSpc>
                <a:spcPts val="2239"/>
              </a:lnSpc>
            </a:pPr>
            <a:r>
              <a:rPr lang="en-US" sz="1599">
                <a:solidFill>
                  <a:srgbClr val="F2F2F2"/>
                </a:solidFill>
                <a:latin typeface="Arial MT Pro"/>
                <a:ea typeface="Arial MT Pro"/>
                <a:cs typeface="Arial MT Pro"/>
                <a:sym typeface="Arial MT Pro"/>
              </a:rPr>
              <a:t>Gr</a:t>
            </a:r>
            <a:r>
              <a:rPr lang="en-US" sz="1599">
                <a:solidFill>
                  <a:srgbClr val="F2F2F2"/>
                </a:solidFill>
                <a:latin typeface="Arial MT Pro"/>
                <a:ea typeface="Arial MT Pro"/>
                <a:cs typeface="Arial MT Pro"/>
                <a:sym typeface="Arial MT Pro"/>
              </a:rPr>
              <a:t>aduation Project</a:t>
            </a:r>
          </a:p>
          <a:p>
            <a:pPr algn="l">
              <a:lnSpc>
                <a:spcPts val="2239"/>
              </a:lnSpc>
            </a:pPr>
          </a:p>
        </p:txBody>
      </p:sp>
      <p:sp>
        <p:nvSpPr>
          <p:cNvPr name="TextBox 6" id="6"/>
          <p:cNvSpPr txBox="true"/>
          <p:nvPr/>
        </p:nvSpPr>
        <p:spPr>
          <a:xfrm rot="0">
            <a:off x="364599" y="2188152"/>
            <a:ext cx="8850286" cy="3362208"/>
          </a:xfrm>
          <a:prstGeom prst="rect">
            <a:avLst/>
          </a:prstGeom>
        </p:spPr>
        <p:txBody>
          <a:bodyPr anchor="t" rtlCol="false" tIns="0" lIns="0" bIns="0" rIns="0">
            <a:spAutoFit/>
          </a:bodyPr>
          <a:lstStyle/>
          <a:p>
            <a:pPr algn="l" marL="405803" indent="-202902" lvl="1">
              <a:lnSpc>
                <a:spcPts val="2631"/>
              </a:lnSpc>
              <a:buFont typeface="Arial"/>
              <a:buChar char="•"/>
            </a:pPr>
            <a:r>
              <a:rPr lang="en-US" b="true" sz="1879">
                <a:solidFill>
                  <a:srgbClr val="000000"/>
                </a:solidFill>
                <a:latin typeface="Arial MT Pro Bold"/>
                <a:ea typeface="Arial MT Pro Bold"/>
                <a:cs typeface="Arial MT Pro Bold"/>
                <a:sym typeface="Arial MT Pro Bold"/>
              </a:rPr>
              <a:t>Preservation of General Knowledge</a:t>
            </a:r>
            <a:r>
              <a:rPr lang="en-US" sz="1879">
                <a:solidFill>
                  <a:srgbClr val="000000"/>
                </a:solidFill>
                <a:latin typeface="Arial MT Pro"/>
                <a:ea typeface="Arial MT Pro"/>
                <a:cs typeface="Arial MT Pro"/>
                <a:sym typeface="Arial MT Pro"/>
              </a:rPr>
              <a:t>: The ImageNet weights contain low-level (edges, colors) and mid-level (textures, shapes) feature detectors. Freezing these prevents them from being immediately corrupted by large, random gradients from the new task.</a:t>
            </a:r>
          </a:p>
          <a:p>
            <a:pPr algn="l">
              <a:lnSpc>
                <a:spcPts val="2631"/>
              </a:lnSpc>
            </a:pPr>
          </a:p>
          <a:p>
            <a:pPr algn="l" marL="405803" indent="-202902" lvl="1">
              <a:lnSpc>
                <a:spcPts val="2631"/>
              </a:lnSpc>
              <a:buFont typeface="Arial"/>
              <a:buChar char="•"/>
            </a:pPr>
            <a:r>
              <a:rPr lang="en-US" b="true" sz="1879">
                <a:solidFill>
                  <a:srgbClr val="000000"/>
                </a:solidFill>
                <a:latin typeface="Arial MT Pro Bold"/>
                <a:ea typeface="Arial MT Pro Bold"/>
                <a:cs typeface="Arial MT Pro Bold"/>
                <a:sym typeface="Arial MT Pro Bold"/>
              </a:rPr>
              <a:t>Accelerated Convergence</a:t>
            </a:r>
            <a:r>
              <a:rPr lang="en-US" sz="1879">
                <a:solidFill>
                  <a:srgbClr val="000000"/>
                </a:solidFill>
                <a:latin typeface="Arial MT Pro"/>
                <a:ea typeface="Arial MT Pro"/>
                <a:cs typeface="Arial MT Pro"/>
                <a:sym typeface="Arial MT Pro"/>
              </a:rPr>
              <a:t>: By only training the small Classification Head, the model quickly learns to map the existing ResNet features to the new binary output space. This is much faster than training the entire network.</a:t>
            </a:r>
          </a:p>
          <a:p>
            <a:pPr algn="l">
              <a:lnSpc>
                <a:spcPts val="2631"/>
              </a:lnSpc>
            </a:pPr>
          </a:p>
          <a:p>
            <a:pPr algn="l" marL="405803" indent="-202902" lvl="1">
              <a:lnSpc>
                <a:spcPts val="2631"/>
              </a:lnSpc>
              <a:buFont typeface="Arial"/>
              <a:buChar char="•"/>
            </a:pPr>
            <a:r>
              <a:rPr lang="en-US" b="true" sz="1879">
                <a:solidFill>
                  <a:srgbClr val="000000"/>
                </a:solidFill>
                <a:latin typeface="Arial MT Pro Bold"/>
                <a:ea typeface="Arial MT Pro Bold"/>
                <a:cs typeface="Arial MT Pro Bold"/>
                <a:sym typeface="Arial MT Pro Bold"/>
              </a:rPr>
              <a:t>Overfitting Prevention</a:t>
            </a:r>
          </a:p>
        </p:txBody>
      </p:sp>
      <p:sp>
        <p:nvSpPr>
          <p:cNvPr name="TextBox 7" id="7"/>
          <p:cNvSpPr txBox="true"/>
          <p:nvPr/>
        </p:nvSpPr>
        <p:spPr>
          <a:xfrm rot="0">
            <a:off x="525851" y="1477908"/>
            <a:ext cx="8836952" cy="542925"/>
          </a:xfrm>
          <a:prstGeom prst="rect">
            <a:avLst/>
          </a:prstGeom>
        </p:spPr>
        <p:txBody>
          <a:bodyPr anchor="t" rtlCol="false" tIns="0" lIns="0" bIns="0" rIns="0">
            <a:spAutoFit/>
          </a:bodyPr>
          <a:lstStyle/>
          <a:p>
            <a:pPr algn="just">
              <a:lnSpc>
                <a:spcPts val="4200"/>
              </a:lnSpc>
            </a:pPr>
            <a:r>
              <a:rPr lang="en-US" sz="3000">
                <a:solidFill>
                  <a:srgbClr val="0C0C0C"/>
                </a:solidFill>
                <a:latin typeface="Poppins"/>
                <a:ea typeface="Poppins"/>
                <a:cs typeface="Poppins"/>
                <a:sym typeface="Poppins"/>
              </a:rPr>
              <a:t>Why Freeze the Backbone?</a:t>
            </a:r>
          </a:p>
        </p:txBody>
      </p:sp>
      <p:sp>
        <p:nvSpPr>
          <p:cNvPr name="Freeform 8" id="8"/>
          <p:cNvSpPr/>
          <p:nvPr/>
        </p:nvSpPr>
        <p:spPr>
          <a:xfrm flipH="false" flipV="false" rot="0">
            <a:off x="499272" y="2009499"/>
            <a:ext cx="3686327" cy="38100"/>
          </a:xfrm>
          <a:custGeom>
            <a:avLst/>
            <a:gdLst/>
            <a:ahLst/>
            <a:cxnLst/>
            <a:rect r="r" b="b" t="t" l="l"/>
            <a:pathLst>
              <a:path h="38100" w="3686327">
                <a:moveTo>
                  <a:pt x="0" y="0"/>
                </a:moveTo>
                <a:lnTo>
                  <a:pt x="3686327" y="0"/>
                </a:lnTo>
                <a:lnTo>
                  <a:pt x="3686327" y="38100"/>
                </a:lnTo>
                <a:lnTo>
                  <a:pt x="0" y="381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Tree>
  </p:cSld>
  <p:clrMapOvr>
    <a:masterClrMapping/>
  </p:clrMapOvr>
</p:sld>
</file>

<file path=ppt/slides/slide27.xml><?xml version="1.0" encoding="utf-8"?>
<p:sld xmlns:p="http://schemas.openxmlformats.org/presentationml/2006/main" xmlns:a="http://schemas.openxmlformats.org/drawingml/2006/main" xmlns:r="http://schemas.openxmlformats.org/officeDocument/2006/relationships">
  <p:cSld>
    <p:bg>
      <p:bgPr>
        <a:solidFill>
          <a:srgbClr val="193EB0"/>
        </a:solidFill>
      </p:bgPr>
    </p:bg>
    <p:spTree>
      <p:nvGrpSpPr>
        <p:cNvPr id="1" name=""/>
        <p:cNvGrpSpPr/>
        <p:nvPr/>
      </p:nvGrpSpPr>
      <p:grpSpPr>
        <a:xfrm>
          <a:off x="0" y="0"/>
          <a:ext cx="0" cy="0"/>
          <a:chOff x="0" y="0"/>
          <a:chExt cx="0" cy="0"/>
        </a:xfrm>
      </p:grpSpPr>
      <p:sp>
        <p:nvSpPr>
          <p:cNvPr name="Freeform 2" id="2"/>
          <p:cNvSpPr/>
          <p:nvPr/>
        </p:nvSpPr>
        <p:spPr>
          <a:xfrm flipH="false" flipV="false" rot="0">
            <a:off x="7929153" y="247012"/>
            <a:ext cx="1600200" cy="523875"/>
          </a:xfrm>
          <a:custGeom>
            <a:avLst/>
            <a:gdLst/>
            <a:ahLst/>
            <a:cxnLst/>
            <a:rect r="r" b="b" t="t" l="l"/>
            <a:pathLst>
              <a:path h="523875" w="1600200">
                <a:moveTo>
                  <a:pt x="0" y="0"/>
                </a:moveTo>
                <a:lnTo>
                  <a:pt x="1600200" y="0"/>
                </a:lnTo>
                <a:lnTo>
                  <a:pt x="1600200" y="523875"/>
                </a:lnTo>
                <a:lnTo>
                  <a:pt x="0" y="523875"/>
                </a:lnTo>
                <a:lnTo>
                  <a:pt x="0" y="0"/>
                </a:lnTo>
                <a:close/>
              </a:path>
            </a:pathLst>
          </a:custGeom>
          <a:blipFill>
            <a:blip r:embed="rId2"/>
            <a:stretch>
              <a:fillRect l="0" t="0" r="0" b="0"/>
            </a:stretch>
          </a:blipFill>
        </p:spPr>
      </p:sp>
      <p:grpSp>
        <p:nvGrpSpPr>
          <p:cNvPr name="Group 3" id="3"/>
          <p:cNvGrpSpPr>
            <a:grpSpLocks noChangeAspect="true"/>
          </p:cNvGrpSpPr>
          <p:nvPr/>
        </p:nvGrpSpPr>
        <p:grpSpPr>
          <a:xfrm rot="0">
            <a:off x="496110" y="403955"/>
            <a:ext cx="1361465" cy="209550"/>
            <a:chOff x="0" y="0"/>
            <a:chExt cx="1361465" cy="209550"/>
          </a:xfrm>
        </p:grpSpPr>
        <p:sp>
          <p:nvSpPr>
            <p:cNvPr name="Freeform 4" id="4"/>
            <p:cNvSpPr/>
            <p:nvPr/>
          </p:nvSpPr>
          <p:spPr>
            <a:xfrm flipH="false" flipV="false" rot="0">
              <a:off x="0" y="0"/>
              <a:ext cx="1361440" cy="209677"/>
            </a:xfrm>
            <a:custGeom>
              <a:avLst/>
              <a:gdLst/>
              <a:ahLst/>
              <a:cxnLst/>
              <a:rect r="r" b="b" t="t" l="l"/>
              <a:pathLst>
                <a:path h="209677" w="1361440">
                  <a:moveTo>
                    <a:pt x="1008507" y="6223"/>
                  </a:moveTo>
                  <a:cubicBezTo>
                    <a:pt x="1008507" y="200152"/>
                    <a:pt x="1008507" y="200152"/>
                    <a:pt x="1008507" y="200152"/>
                  </a:cubicBezTo>
                  <a:lnTo>
                    <a:pt x="1056640" y="200152"/>
                  </a:lnTo>
                  <a:cubicBezTo>
                    <a:pt x="1053465" y="37973"/>
                    <a:pt x="1053465" y="37719"/>
                    <a:pt x="1053465" y="37719"/>
                  </a:cubicBezTo>
                  <a:cubicBezTo>
                    <a:pt x="1102868" y="200152"/>
                    <a:pt x="1102868" y="200152"/>
                    <a:pt x="1102868" y="200152"/>
                  </a:cubicBezTo>
                  <a:lnTo>
                    <a:pt x="1172210" y="200152"/>
                  </a:lnTo>
                  <a:cubicBezTo>
                    <a:pt x="1172210" y="6223"/>
                    <a:pt x="1172210" y="6223"/>
                    <a:pt x="1172210" y="6223"/>
                  </a:cubicBezTo>
                  <a:lnTo>
                    <a:pt x="1124204" y="6223"/>
                  </a:lnTo>
                  <a:lnTo>
                    <a:pt x="1126617" y="163449"/>
                  </a:lnTo>
                  <a:cubicBezTo>
                    <a:pt x="1081151" y="6223"/>
                    <a:pt x="1081151" y="6223"/>
                    <a:pt x="1081151" y="6223"/>
                  </a:cubicBezTo>
                  <a:close/>
                  <a:moveTo>
                    <a:pt x="208153" y="6223"/>
                  </a:moveTo>
                  <a:cubicBezTo>
                    <a:pt x="172466" y="201930"/>
                    <a:pt x="172466" y="201930"/>
                    <a:pt x="172466" y="201930"/>
                  </a:cubicBezTo>
                  <a:lnTo>
                    <a:pt x="224917" y="201930"/>
                  </a:lnTo>
                  <a:cubicBezTo>
                    <a:pt x="251841" y="20701"/>
                    <a:pt x="251841" y="20701"/>
                    <a:pt x="251841" y="20701"/>
                  </a:cubicBezTo>
                  <a:cubicBezTo>
                    <a:pt x="278765" y="201930"/>
                    <a:pt x="278765" y="201930"/>
                    <a:pt x="278765" y="201930"/>
                  </a:cubicBezTo>
                  <a:lnTo>
                    <a:pt x="330581" y="201930"/>
                  </a:lnTo>
                  <a:cubicBezTo>
                    <a:pt x="294894" y="6223"/>
                    <a:pt x="294894" y="6223"/>
                    <a:pt x="294894" y="6223"/>
                  </a:cubicBezTo>
                  <a:close/>
                  <a:moveTo>
                    <a:pt x="373634" y="6223"/>
                  </a:moveTo>
                  <a:cubicBezTo>
                    <a:pt x="369951" y="201930"/>
                    <a:pt x="369951" y="201930"/>
                    <a:pt x="369951" y="201930"/>
                  </a:cubicBezTo>
                  <a:lnTo>
                    <a:pt x="418084" y="201930"/>
                  </a:lnTo>
                  <a:cubicBezTo>
                    <a:pt x="419354" y="20701"/>
                    <a:pt x="419354" y="20701"/>
                    <a:pt x="419354" y="20701"/>
                  </a:cubicBezTo>
                  <a:cubicBezTo>
                    <a:pt x="453009" y="201930"/>
                    <a:pt x="453009" y="201930"/>
                    <a:pt x="453009" y="201930"/>
                  </a:cubicBezTo>
                  <a:lnTo>
                    <a:pt x="502412" y="201930"/>
                  </a:lnTo>
                  <a:cubicBezTo>
                    <a:pt x="536194" y="20701"/>
                    <a:pt x="536194" y="20701"/>
                    <a:pt x="536194" y="20701"/>
                  </a:cubicBezTo>
                  <a:cubicBezTo>
                    <a:pt x="537464" y="201930"/>
                    <a:pt x="537464" y="201930"/>
                    <a:pt x="537464" y="201930"/>
                  </a:cubicBezTo>
                  <a:lnTo>
                    <a:pt x="586105" y="201930"/>
                  </a:lnTo>
                  <a:cubicBezTo>
                    <a:pt x="581787" y="6223"/>
                    <a:pt x="581787" y="6223"/>
                    <a:pt x="581787" y="6223"/>
                  </a:cubicBezTo>
                  <a:lnTo>
                    <a:pt x="502412" y="6223"/>
                  </a:lnTo>
                  <a:cubicBezTo>
                    <a:pt x="478028" y="159258"/>
                    <a:pt x="478028" y="159258"/>
                    <a:pt x="478028" y="159258"/>
                  </a:cubicBezTo>
                  <a:cubicBezTo>
                    <a:pt x="453009" y="6223"/>
                    <a:pt x="453009" y="6223"/>
                    <a:pt x="453009" y="6223"/>
                  </a:cubicBezTo>
                  <a:close/>
                  <a:moveTo>
                    <a:pt x="1292098" y="1143"/>
                  </a:moveTo>
                  <a:cubicBezTo>
                    <a:pt x="1257681" y="1143"/>
                    <a:pt x="1228344" y="13081"/>
                    <a:pt x="1223899" y="49530"/>
                  </a:cubicBezTo>
                  <a:cubicBezTo>
                    <a:pt x="1223264" y="52705"/>
                    <a:pt x="1223264" y="58928"/>
                    <a:pt x="1223264" y="62103"/>
                  </a:cubicBezTo>
                  <a:cubicBezTo>
                    <a:pt x="1223264" y="144272"/>
                    <a:pt x="1223264" y="144272"/>
                    <a:pt x="1223264" y="144272"/>
                  </a:cubicBezTo>
                  <a:cubicBezTo>
                    <a:pt x="1223264" y="148082"/>
                    <a:pt x="1223264" y="151257"/>
                    <a:pt x="1223899" y="157480"/>
                  </a:cubicBezTo>
                  <a:cubicBezTo>
                    <a:pt x="1227074" y="193294"/>
                    <a:pt x="1257681" y="205867"/>
                    <a:pt x="1292098" y="205867"/>
                  </a:cubicBezTo>
                  <a:cubicBezTo>
                    <a:pt x="1327023" y="205867"/>
                    <a:pt x="1357757" y="193294"/>
                    <a:pt x="1360805" y="157480"/>
                  </a:cubicBezTo>
                  <a:cubicBezTo>
                    <a:pt x="1361440" y="151257"/>
                    <a:pt x="1361440" y="148082"/>
                    <a:pt x="1361440" y="144272"/>
                  </a:cubicBezTo>
                  <a:cubicBezTo>
                    <a:pt x="1361440" y="92202"/>
                    <a:pt x="1361440" y="92202"/>
                    <a:pt x="1361440" y="92202"/>
                  </a:cubicBezTo>
                  <a:lnTo>
                    <a:pt x="1292860" y="92202"/>
                  </a:lnTo>
                  <a:cubicBezTo>
                    <a:pt x="1292860" y="120396"/>
                    <a:pt x="1292860" y="120396"/>
                    <a:pt x="1292860" y="120396"/>
                  </a:cubicBezTo>
                  <a:lnTo>
                    <a:pt x="1312926" y="120396"/>
                  </a:lnTo>
                  <a:cubicBezTo>
                    <a:pt x="1312926" y="148590"/>
                    <a:pt x="1312926" y="148590"/>
                    <a:pt x="1312926" y="148590"/>
                  </a:cubicBezTo>
                  <a:cubicBezTo>
                    <a:pt x="1312926" y="151003"/>
                    <a:pt x="1312926" y="154178"/>
                    <a:pt x="1312291" y="156083"/>
                  </a:cubicBezTo>
                  <a:cubicBezTo>
                    <a:pt x="1311656" y="161671"/>
                    <a:pt x="1306703" y="170561"/>
                    <a:pt x="1292225" y="170561"/>
                  </a:cubicBezTo>
                  <a:cubicBezTo>
                    <a:pt x="1277747" y="170561"/>
                    <a:pt x="1273429" y="161798"/>
                    <a:pt x="1272159" y="156083"/>
                  </a:cubicBezTo>
                  <a:cubicBezTo>
                    <a:pt x="1272159" y="154178"/>
                    <a:pt x="1271524" y="151003"/>
                    <a:pt x="1271524" y="148590"/>
                  </a:cubicBezTo>
                  <a:cubicBezTo>
                    <a:pt x="1271524" y="59563"/>
                    <a:pt x="1271524" y="59563"/>
                    <a:pt x="1271524" y="59563"/>
                  </a:cubicBezTo>
                  <a:cubicBezTo>
                    <a:pt x="1271524" y="56388"/>
                    <a:pt x="1272159" y="53340"/>
                    <a:pt x="1272794" y="50165"/>
                  </a:cubicBezTo>
                  <a:cubicBezTo>
                    <a:pt x="1273429" y="45847"/>
                    <a:pt x="1277747" y="36449"/>
                    <a:pt x="1292098" y="36449"/>
                  </a:cubicBezTo>
                  <a:cubicBezTo>
                    <a:pt x="1307084" y="36449"/>
                    <a:pt x="1310894" y="46482"/>
                    <a:pt x="1311402" y="50165"/>
                  </a:cubicBezTo>
                  <a:cubicBezTo>
                    <a:pt x="1312037" y="53340"/>
                    <a:pt x="1312037" y="57658"/>
                    <a:pt x="1312037" y="57658"/>
                  </a:cubicBezTo>
                  <a:cubicBezTo>
                    <a:pt x="1312037" y="68961"/>
                    <a:pt x="1312037" y="68961"/>
                    <a:pt x="1312037" y="68961"/>
                  </a:cubicBezTo>
                  <a:lnTo>
                    <a:pt x="1360678" y="68961"/>
                  </a:lnTo>
                  <a:cubicBezTo>
                    <a:pt x="1360678" y="61976"/>
                    <a:pt x="1360678" y="61976"/>
                    <a:pt x="1360678" y="61976"/>
                  </a:cubicBezTo>
                  <a:cubicBezTo>
                    <a:pt x="1360678" y="61976"/>
                    <a:pt x="1361313" y="55753"/>
                    <a:pt x="1360678" y="49403"/>
                  </a:cubicBezTo>
                  <a:cubicBezTo>
                    <a:pt x="1357122" y="12446"/>
                    <a:pt x="1327023" y="1143"/>
                    <a:pt x="1292098" y="1143"/>
                  </a:cubicBezTo>
                  <a:close/>
                  <a:moveTo>
                    <a:pt x="817880" y="6223"/>
                  </a:moveTo>
                  <a:cubicBezTo>
                    <a:pt x="817880" y="146685"/>
                    <a:pt x="817880" y="146685"/>
                    <a:pt x="817880" y="146685"/>
                  </a:cubicBezTo>
                  <a:cubicBezTo>
                    <a:pt x="817880" y="149860"/>
                    <a:pt x="817880" y="157353"/>
                    <a:pt x="818515" y="159258"/>
                  </a:cubicBezTo>
                  <a:cubicBezTo>
                    <a:pt x="821690" y="195580"/>
                    <a:pt x="850392" y="207645"/>
                    <a:pt x="885952" y="207645"/>
                  </a:cubicBezTo>
                  <a:cubicBezTo>
                    <a:pt x="922147" y="207645"/>
                    <a:pt x="950976" y="195707"/>
                    <a:pt x="954151" y="159258"/>
                  </a:cubicBezTo>
                  <a:cubicBezTo>
                    <a:pt x="954786" y="157353"/>
                    <a:pt x="954786" y="149860"/>
                    <a:pt x="954786" y="146685"/>
                  </a:cubicBezTo>
                  <a:lnTo>
                    <a:pt x="954786" y="6223"/>
                  </a:lnTo>
                  <a:lnTo>
                    <a:pt x="905510" y="6223"/>
                  </a:lnTo>
                  <a:cubicBezTo>
                    <a:pt x="905510" y="151130"/>
                    <a:pt x="905510" y="151130"/>
                    <a:pt x="905510" y="151130"/>
                  </a:cubicBezTo>
                  <a:cubicBezTo>
                    <a:pt x="905510" y="153543"/>
                    <a:pt x="905510" y="156210"/>
                    <a:pt x="904875" y="158623"/>
                  </a:cubicBezTo>
                  <a:cubicBezTo>
                    <a:pt x="904240" y="162941"/>
                    <a:pt x="899922" y="172339"/>
                    <a:pt x="886079" y="172339"/>
                  </a:cubicBezTo>
                  <a:cubicBezTo>
                    <a:pt x="872871" y="172339"/>
                    <a:pt x="868553" y="162941"/>
                    <a:pt x="867918" y="158623"/>
                  </a:cubicBezTo>
                  <a:cubicBezTo>
                    <a:pt x="867283" y="156210"/>
                    <a:pt x="867283" y="153543"/>
                    <a:pt x="867283" y="151130"/>
                  </a:cubicBezTo>
                  <a:cubicBezTo>
                    <a:pt x="867283" y="6223"/>
                    <a:pt x="867283" y="6223"/>
                    <a:pt x="867283" y="6223"/>
                  </a:cubicBezTo>
                  <a:close/>
                  <a:moveTo>
                    <a:pt x="703072" y="1270"/>
                  </a:moveTo>
                  <a:cubicBezTo>
                    <a:pt x="668655" y="1270"/>
                    <a:pt x="641223" y="12573"/>
                    <a:pt x="635635" y="44577"/>
                  </a:cubicBezTo>
                  <a:cubicBezTo>
                    <a:pt x="634365" y="52705"/>
                    <a:pt x="634365" y="60960"/>
                    <a:pt x="636270" y="70358"/>
                  </a:cubicBezTo>
                  <a:cubicBezTo>
                    <a:pt x="645033" y="109855"/>
                    <a:pt x="713232" y="121158"/>
                    <a:pt x="723138" y="146177"/>
                  </a:cubicBezTo>
                  <a:cubicBezTo>
                    <a:pt x="725043" y="151257"/>
                    <a:pt x="724408" y="156845"/>
                    <a:pt x="723773" y="160655"/>
                  </a:cubicBezTo>
                  <a:cubicBezTo>
                    <a:pt x="721868" y="167640"/>
                    <a:pt x="717423" y="173863"/>
                    <a:pt x="704977" y="173863"/>
                  </a:cubicBezTo>
                  <a:cubicBezTo>
                    <a:pt x="692531" y="173863"/>
                    <a:pt x="685673" y="166878"/>
                    <a:pt x="685673" y="156337"/>
                  </a:cubicBezTo>
                  <a:cubicBezTo>
                    <a:pt x="685673" y="137541"/>
                    <a:pt x="685673" y="137541"/>
                    <a:pt x="685673" y="137541"/>
                  </a:cubicBezTo>
                  <a:lnTo>
                    <a:pt x="633730" y="137541"/>
                  </a:lnTo>
                  <a:cubicBezTo>
                    <a:pt x="633730" y="152654"/>
                    <a:pt x="633730" y="152654"/>
                    <a:pt x="633730" y="152654"/>
                  </a:cubicBezTo>
                  <a:cubicBezTo>
                    <a:pt x="633730" y="195961"/>
                    <a:pt x="667512" y="208534"/>
                    <a:pt x="703707" y="208534"/>
                  </a:cubicBezTo>
                  <a:cubicBezTo>
                    <a:pt x="738632" y="208534"/>
                    <a:pt x="767461" y="196596"/>
                    <a:pt x="771906" y="164719"/>
                  </a:cubicBezTo>
                  <a:cubicBezTo>
                    <a:pt x="773811" y="147828"/>
                    <a:pt x="772541" y="137033"/>
                    <a:pt x="771271" y="132715"/>
                  </a:cubicBezTo>
                  <a:cubicBezTo>
                    <a:pt x="763143" y="92583"/>
                    <a:pt x="690626" y="80010"/>
                    <a:pt x="685038" y="57404"/>
                  </a:cubicBezTo>
                  <a:cubicBezTo>
                    <a:pt x="683768" y="53594"/>
                    <a:pt x="684403" y="49911"/>
                    <a:pt x="685038" y="47371"/>
                  </a:cubicBezTo>
                  <a:cubicBezTo>
                    <a:pt x="686308" y="41148"/>
                    <a:pt x="689991" y="34163"/>
                    <a:pt x="702564" y="34163"/>
                  </a:cubicBezTo>
                  <a:cubicBezTo>
                    <a:pt x="713867" y="34163"/>
                    <a:pt x="720090" y="41656"/>
                    <a:pt x="720090" y="51689"/>
                  </a:cubicBezTo>
                  <a:cubicBezTo>
                    <a:pt x="720090" y="64262"/>
                    <a:pt x="720090" y="64262"/>
                    <a:pt x="720090" y="64262"/>
                  </a:cubicBezTo>
                  <a:lnTo>
                    <a:pt x="768223" y="64262"/>
                  </a:lnTo>
                  <a:cubicBezTo>
                    <a:pt x="768223" y="50546"/>
                    <a:pt x="768223" y="50546"/>
                    <a:pt x="768223" y="50546"/>
                  </a:cubicBezTo>
                  <a:cubicBezTo>
                    <a:pt x="767969" y="8128"/>
                    <a:pt x="730504" y="1270"/>
                    <a:pt x="703072" y="1270"/>
                  </a:cubicBezTo>
                  <a:close/>
                  <a:moveTo>
                    <a:pt x="69977" y="0"/>
                  </a:moveTo>
                  <a:cubicBezTo>
                    <a:pt x="35687" y="0"/>
                    <a:pt x="7493" y="11938"/>
                    <a:pt x="2540" y="43815"/>
                  </a:cubicBezTo>
                  <a:cubicBezTo>
                    <a:pt x="635" y="52578"/>
                    <a:pt x="635" y="60198"/>
                    <a:pt x="2540" y="70104"/>
                  </a:cubicBezTo>
                  <a:cubicBezTo>
                    <a:pt x="11303" y="109728"/>
                    <a:pt x="80010" y="121666"/>
                    <a:pt x="90678" y="146685"/>
                  </a:cubicBezTo>
                  <a:cubicBezTo>
                    <a:pt x="92583" y="151003"/>
                    <a:pt x="91948" y="157353"/>
                    <a:pt x="90678" y="161163"/>
                  </a:cubicBezTo>
                  <a:cubicBezTo>
                    <a:pt x="89408" y="167386"/>
                    <a:pt x="85090" y="174371"/>
                    <a:pt x="71882" y="174371"/>
                  </a:cubicBezTo>
                  <a:cubicBezTo>
                    <a:pt x="59436" y="174371"/>
                    <a:pt x="52578" y="167386"/>
                    <a:pt x="52578" y="156845"/>
                  </a:cubicBezTo>
                  <a:cubicBezTo>
                    <a:pt x="51943" y="138049"/>
                    <a:pt x="51943" y="138049"/>
                    <a:pt x="51943" y="138049"/>
                  </a:cubicBezTo>
                  <a:lnTo>
                    <a:pt x="0" y="138049"/>
                  </a:lnTo>
                  <a:cubicBezTo>
                    <a:pt x="0" y="153162"/>
                    <a:pt x="0" y="153162"/>
                    <a:pt x="0" y="153162"/>
                  </a:cubicBezTo>
                  <a:cubicBezTo>
                    <a:pt x="0" y="196342"/>
                    <a:pt x="34163" y="209550"/>
                    <a:pt x="70231" y="209677"/>
                  </a:cubicBezTo>
                  <a:lnTo>
                    <a:pt x="70866" y="209677"/>
                  </a:lnTo>
                  <a:cubicBezTo>
                    <a:pt x="105664" y="209550"/>
                    <a:pt x="134874" y="197612"/>
                    <a:pt x="139192" y="165100"/>
                  </a:cubicBezTo>
                  <a:cubicBezTo>
                    <a:pt x="141732" y="148209"/>
                    <a:pt x="139827" y="136906"/>
                    <a:pt x="139192" y="133096"/>
                  </a:cubicBezTo>
                  <a:cubicBezTo>
                    <a:pt x="131064" y="91694"/>
                    <a:pt x="57277" y="79756"/>
                    <a:pt x="51689" y="57277"/>
                  </a:cubicBezTo>
                  <a:lnTo>
                    <a:pt x="51689" y="57023"/>
                  </a:lnTo>
                  <a:cubicBezTo>
                    <a:pt x="50419" y="52705"/>
                    <a:pt x="51054" y="48895"/>
                    <a:pt x="51054" y="46355"/>
                  </a:cubicBezTo>
                  <a:cubicBezTo>
                    <a:pt x="52324" y="40132"/>
                    <a:pt x="56642" y="33147"/>
                    <a:pt x="69215" y="33147"/>
                  </a:cubicBezTo>
                  <a:cubicBezTo>
                    <a:pt x="80518" y="33147"/>
                    <a:pt x="87376" y="40640"/>
                    <a:pt x="87376" y="51435"/>
                  </a:cubicBezTo>
                  <a:cubicBezTo>
                    <a:pt x="87376" y="63373"/>
                    <a:pt x="87376" y="63373"/>
                    <a:pt x="87376" y="63373"/>
                  </a:cubicBezTo>
                  <a:lnTo>
                    <a:pt x="136017" y="63373"/>
                  </a:lnTo>
                  <a:cubicBezTo>
                    <a:pt x="136017" y="49657"/>
                    <a:pt x="136017" y="49657"/>
                    <a:pt x="136017" y="49657"/>
                  </a:cubicBezTo>
                  <a:cubicBezTo>
                    <a:pt x="136144" y="6985"/>
                    <a:pt x="97536" y="0"/>
                    <a:pt x="69977" y="0"/>
                  </a:cubicBezTo>
                  <a:close/>
                </a:path>
              </a:pathLst>
            </a:custGeom>
            <a:solidFill>
              <a:srgbClr val="FFFFFF"/>
            </a:solidFill>
          </p:spPr>
        </p:sp>
      </p:grpSp>
      <p:sp>
        <p:nvSpPr>
          <p:cNvPr name="Freeform 5" id="5"/>
          <p:cNvSpPr/>
          <p:nvPr/>
        </p:nvSpPr>
        <p:spPr>
          <a:xfrm flipH="false" flipV="false" rot="0">
            <a:off x="970674" y="3429000"/>
            <a:ext cx="2739809" cy="28575"/>
          </a:xfrm>
          <a:custGeom>
            <a:avLst/>
            <a:gdLst/>
            <a:ahLst/>
            <a:cxnLst/>
            <a:rect r="r" b="b" t="t" l="l"/>
            <a:pathLst>
              <a:path h="28575" w="2739809">
                <a:moveTo>
                  <a:pt x="0" y="0"/>
                </a:moveTo>
                <a:lnTo>
                  <a:pt x="2739809" y="0"/>
                </a:lnTo>
                <a:lnTo>
                  <a:pt x="2739809" y="28575"/>
                </a:lnTo>
                <a:lnTo>
                  <a:pt x="0" y="2857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6" id="6"/>
          <p:cNvSpPr txBox="true"/>
          <p:nvPr/>
        </p:nvSpPr>
        <p:spPr>
          <a:xfrm rot="0">
            <a:off x="865899" y="2596410"/>
            <a:ext cx="6508292" cy="840753"/>
          </a:xfrm>
          <a:prstGeom prst="rect">
            <a:avLst/>
          </a:prstGeom>
        </p:spPr>
        <p:txBody>
          <a:bodyPr anchor="t" rtlCol="false" tIns="0" lIns="0" bIns="0" rIns="0">
            <a:spAutoFit/>
          </a:bodyPr>
          <a:lstStyle/>
          <a:p>
            <a:pPr algn="l">
              <a:lnSpc>
                <a:spcPts val="6159"/>
              </a:lnSpc>
            </a:pPr>
            <a:r>
              <a:rPr lang="en-US" b="true" sz="4399">
                <a:solidFill>
                  <a:srgbClr val="FFFFFF"/>
                </a:solidFill>
                <a:latin typeface="Arial MT Pro Bold"/>
                <a:ea typeface="Arial MT Pro Bold"/>
                <a:cs typeface="Arial MT Pro Bold"/>
                <a:sym typeface="Arial MT Pro Bold"/>
              </a:rPr>
              <a:t>Results and Insights</a:t>
            </a:r>
          </a:p>
        </p:txBody>
      </p:sp>
    </p:spTree>
  </p:cSld>
  <p:clrMapOvr>
    <a:masterClrMapping/>
  </p:clrMapOvr>
</p:sld>
</file>

<file path=ppt/slides/slide2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888655" cy="1197292"/>
            <a:chOff x="0" y="0"/>
            <a:chExt cx="9888652" cy="1197292"/>
          </a:xfrm>
        </p:grpSpPr>
        <p:sp>
          <p:nvSpPr>
            <p:cNvPr name="Freeform 3" id="3"/>
            <p:cNvSpPr/>
            <p:nvPr/>
          </p:nvSpPr>
          <p:spPr>
            <a:xfrm flipH="false" flipV="false" rot="0">
              <a:off x="0" y="0"/>
              <a:ext cx="9888601" cy="1197229"/>
            </a:xfrm>
            <a:custGeom>
              <a:avLst/>
              <a:gdLst/>
              <a:ahLst/>
              <a:cxnLst/>
              <a:rect r="r" b="b" t="t" l="l"/>
              <a:pathLst>
                <a:path h="1197229" w="9888601">
                  <a:moveTo>
                    <a:pt x="0" y="0"/>
                  </a:moveTo>
                  <a:lnTo>
                    <a:pt x="0" y="1197229"/>
                  </a:lnTo>
                  <a:lnTo>
                    <a:pt x="9888601" y="1197229"/>
                  </a:lnTo>
                  <a:lnTo>
                    <a:pt x="9888601" y="0"/>
                  </a:lnTo>
                  <a:close/>
                </a:path>
              </a:pathLst>
            </a:custGeom>
            <a:solidFill>
              <a:srgbClr val="193EB0"/>
            </a:solidFill>
          </p:spPr>
        </p:sp>
      </p:grpSp>
      <p:sp>
        <p:nvSpPr>
          <p:cNvPr name="Freeform 4" id="4"/>
          <p:cNvSpPr/>
          <p:nvPr/>
        </p:nvSpPr>
        <p:spPr>
          <a:xfrm flipH="false" flipV="false" rot="0">
            <a:off x="564918" y="6204671"/>
            <a:ext cx="8449647" cy="9525"/>
          </a:xfrm>
          <a:custGeom>
            <a:avLst/>
            <a:gdLst/>
            <a:ahLst/>
            <a:cxnLst/>
            <a:rect r="r" b="b" t="t" l="l"/>
            <a:pathLst>
              <a:path h="9525" w="8449647">
                <a:moveTo>
                  <a:pt x="0" y="0"/>
                </a:moveTo>
                <a:lnTo>
                  <a:pt x="8449647" y="0"/>
                </a:lnTo>
                <a:lnTo>
                  <a:pt x="8449647" y="9525"/>
                </a:lnTo>
                <a:lnTo>
                  <a:pt x="0" y="952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5" id="5"/>
          <p:cNvSpPr txBox="true"/>
          <p:nvPr/>
        </p:nvSpPr>
        <p:spPr>
          <a:xfrm rot="0">
            <a:off x="518332" y="1625274"/>
            <a:ext cx="8836952" cy="542925"/>
          </a:xfrm>
          <a:prstGeom prst="rect">
            <a:avLst/>
          </a:prstGeom>
        </p:spPr>
        <p:txBody>
          <a:bodyPr anchor="t" rtlCol="false" tIns="0" lIns="0" bIns="0" rIns="0">
            <a:spAutoFit/>
          </a:bodyPr>
          <a:lstStyle/>
          <a:p>
            <a:pPr algn="just">
              <a:lnSpc>
                <a:spcPts val="4200"/>
              </a:lnSpc>
            </a:pPr>
            <a:r>
              <a:rPr lang="en-US" sz="3000">
                <a:solidFill>
                  <a:srgbClr val="0C0C0C"/>
                </a:solidFill>
                <a:latin typeface="Poppins"/>
                <a:ea typeface="Poppins"/>
                <a:cs typeface="Poppins"/>
                <a:sym typeface="Poppins"/>
              </a:rPr>
              <a:t>Final Test Performance</a:t>
            </a:r>
          </a:p>
        </p:txBody>
      </p:sp>
      <p:sp>
        <p:nvSpPr>
          <p:cNvPr name="Freeform 6" id="6"/>
          <p:cNvSpPr/>
          <p:nvPr/>
        </p:nvSpPr>
        <p:spPr>
          <a:xfrm flipH="false" flipV="false" rot="0">
            <a:off x="558803" y="2425374"/>
            <a:ext cx="3686327" cy="38100"/>
          </a:xfrm>
          <a:custGeom>
            <a:avLst/>
            <a:gdLst/>
            <a:ahLst/>
            <a:cxnLst/>
            <a:rect r="r" b="b" t="t" l="l"/>
            <a:pathLst>
              <a:path h="38100" w="3686327">
                <a:moveTo>
                  <a:pt x="0" y="0"/>
                </a:moveTo>
                <a:lnTo>
                  <a:pt x="3686328" y="0"/>
                </a:lnTo>
                <a:lnTo>
                  <a:pt x="3686328" y="38100"/>
                </a:lnTo>
                <a:lnTo>
                  <a:pt x="0" y="381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7" id="7"/>
          <p:cNvSpPr txBox="true"/>
          <p:nvPr/>
        </p:nvSpPr>
        <p:spPr>
          <a:xfrm rot="0">
            <a:off x="558803" y="467116"/>
            <a:ext cx="2576684" cy="854716"/>
          </a:xfrm>
          <a:prstGeom prst="rect">
            <a:avLst/>
          </a:prstGeom>
        </p:spPr>
        <p:txBody>
          <a:bodyPr anchor="t" rtlCol="false" tIns="0" lIns="0" bIns="0" rIns="0">
            <a:spAutoFit/>
          </a:bodyPr>
          <a:lstStyle/>
          <a:p>
            <a:pPr algn="l">
              <a:lnSpc>
                <a:spcPts val="2239"/>
              </a:lnSpc>
            </a:pPr>
            <a:r>
              <a:rPr lang="en-US" sz="1599">
                <a:solidFill>
                  <a:srgbClr val="F2F2F2"/>
                </a:solidFill>
                <a:latin typeface="Arial MT Pro"/>
                <a:ea typeface="Arial MT Pro"/>
                <a:cs typeface="Arial MT Pro"/>
                <a:sym typeface="Arial MT Pro"/>
              </a:rPr>
              <a:t>Project 3</a:t>
            </a:r>
          </a:p>
          <a:p>
            <a:pPr algn="l">
              <a:lnSpc>
                <a:spcPts val="2239"/>
              </a:lnSpc>
            </a:pPr>
            <a:r>
              <a:rPr lang="en-US" sz="1599">
                <a:solidFill>
                  <a:srgbClr val="F2F2F2"/>
                </a:solidFill>
                <a:latin typeface="Arial MT Pro"/>
                <a:ea typeface="Arial MT Pro"/>
                <a:cs typeface="Arial MT Pro"/>
                <a:sym typeface="Arial MT Pro"/>
              </a:rPr>
              <a:t>Gr</a:t>
            </a:r>
            <a:r>
              <a:rPr lang="en-US" sz="1599">
                <a:solidFill>
                  <a:srgbClr val="F2F2F2"/>
                </a:solidFill>
                <a:latin typeface="Arial MT Pro"/>
                <a:ea typeface="Arial MT Pro"/>
                <a:cs typeface="Arial MT Pro"/>
                <a:sym typeface="Arial MT Pro"/>
              </a:rPr>
              <a:t>aduation Project</a:t>
            </a:r>
          </a:p>
          <a:p>
            <a:pPr algn="l">
              <a:lnSpc>
                <a:spcPts val="2239"/>
              </a:lnSpc>
            </a:pPr>
          </a:p>
        </p:txBody>
      </p:sp>
      <p:sp>
        <p:nvSpPr>
          <p:cNvPr name="TextBox 8" id="8"/>
          <p:cNvSpPr txBox="true"/>
          <p:nvPr/>
        </p:nvSpPr>
        <p:spPr>
          <a:xfrm rot="0">
            <a:off x="518332" y="2646133"/>
            <a:ext cx="8850286" cy="2695458"/>
          </a:xfrm>
          <a:prstGeom prst="rect">
            <a:avLst/>
          </a:prstGeom>
        </p:spPr>
        <p:txBody>
          <a:bodyPr anchor="t" rtlCol="false" tIns="0" lIns="0" bIns="0" rIns="0">
            <a:spAutoFit/>
          </a:bodyPr>
          <a:lstStyle/>
          <a:p>
            <a:pPr algn="l" marL="405803" indent="-202902" lvl="1">
              <a:lnSpc>
                <a:spcPts val="2631"/>
              </a:lnSpc>
              <a:buFont typeface="Arial"/>
              <a:buChar char="•"/>
            </a:pPr>
            <a:r>
              <a:rPr lang="en-US" b="true" sz="1879">
                <a:solidFill>
                  <a:srgbClr val="000000"/>
                </a:solidFill>
                <a:latin typeface="Arial MT Pro Bold"/>
                <a:ea typeface="Arial MT Pro Bold"/>
                <a:cs typeface="Arial MT Pro Bold"/>
                <a:sym typeface="Arial MT Pro Bold"/>
              </a:rPr>
              <a:t>ResNet50 Deep Detection Model.</a:t>
            </a:r>
          </a:p>
          <a:p>
            <a:pPr algn="l" marL="811607" indent="-270536" lvl="2">
              <a:lnSpc>
                <a:spcPts val="2631"/>
              </a:lnSpc>
              <a:buFont typeface="Arial"/>
              <a:buChar char="⚬"/>
            </a:pPr>
            <a:r>
              <a:rPr lang="en-US" b="true" sz="1879">
                <a:solidFill>
                  <a:srgbClr val="000000"/>
                </a:solidFill>
                <a:latin typeface="Arial MT Pro Bold"/>
                <a:ea typeface="Arial MT Pro Bold"/>
                <a:cs typeface="Arial MT Pro Bold"/>
                <a:sym typeface="Arial MT Pro Bold"/>
              </a:rPr>
              <a:t>Test Accuracy        92.33%         </a:t>
            </a:r>
            <a:r>
              <a:rPr lang="en-US" sz="1879">
                <a:solidFill>
                  <a:srgbClr val="000000"/>
                </a:solidFill>
                <a:latin typeface="Arial MT Pro"/>
                <a:ea typeface="Arial MT Pro"/>
                <a:cs typeface="Arial MT Pro"/>
                <a:sym typeface="Arial MT Pro"/>
              </a:rPr>
              <a:t>Percentage of images correctly classified.</a:t>
            </a:r>
          </a:p>
          <a:p>
            <a:pPr algn="l" marL="811607" indent="-270536" lvl="2">
              <a:lnSpc>
                <a:spcPts val="2631"/>
              </a:lnSpc>
              <a:buFont typeface="Arial"/>
              <a:buChar char="⚬"/>
            </a:pPr>
            <a:r>
              <a:rPr lang="en-US" b="true" sz="1879">
                <a:solidFill>
                  <a:srgbClr val="000000"/>
                </a:solidFill>
                <a:latin typeface="Arial MT Pro Bold"/>
                <a:ea typeface="Arial MT Pro Bold"/>
                <a:cs typeface="Arial MT Pro Bold"/>
                <a:sym typeface="Arial MT Pro Bold"/>
              </a:rPr>
              <a:t>Test Loss                0.1742         </a:t>
            </a:r>
            <a:r>
              <a:rPr lang="en-US" sz="1879">
                <a:solidFill>
                  <a:srgbClr val="000000"/>
                </a:solidFill>
                <a:latin typeface="Arial MT Pro"/>
                <a:ea typeface="Arial MT Pro"/>
                <a:cs typeface="Arial MT Pro"/>
                <a:sym typeface="Arial MT Pro"/>
              </a:rPr>
              <a:t>Overall model error on the test set.</a:t>
            </a:r>
          </a:p>
          <a:p>
            <a:pPr algn="l">
              <a:lnSpc>
                <a:spcPts val="2631"/>
              </a:lnSpc>
            </a:pPr>
          </a:p>
          <a:p>
            <a:pPr algn="l" marL="405803" indent="-202902" lvl="1">
              <a:lnSpc>
                <a:spcPts val="2631"/>
              </a:lnSpc>
              <a:buFont typeface="Arial"/>
              <a:buChar char="•"/>
            </a:pPr>
            <a:r>
              <a:rPr lang="en-US" b="true" sz="1879">
                <a:solidFill>
                  <a:srgbClr val="000000"/>
                </a:solidFill>
                <a:latin typeface="Arial MT Pro Bold"/>
                <a:ea typeface="Arial MT Pro Bold"/>
                <a:cs typeface="Arial MT Pro Bold"/>
                <a:sym typeface="Arial MT Pro Bold"/>
              </a:rPr>
              <a:t>VGG16 Deep Detection Model.</a:t>
            </a:r>
          </a:p>
          <a:p>
            <a:pPr algn="l" marL="811607" indent="-270536" lvl="2">
              <a:lnSpc>
                <a:spcPts val="2631"/>
              </a:lnSpc>
              <a:buFont typeface="Arial"/>
              <a:buChar char="⚬"/>
            </a:pPr>
            <a:r>
              <a:rPr lang="en-US" b="true" sz="1879">
                <a:solidFill>
                  <a:srgbClr val="000000"/>
                </a:solidFill>
                <a:latin typeface="Arial MT Pro Bold"/>
                <a:ea typeface="Arial MT Pro Bold"/>
                <a:cs typeface="Arial MT Pro Bold"/>
                <a:sym typeface="Arial MT Pro Bold"/>
              </a:rPr>
              <a:t>Test Accuracy 58.26%</a:t>
            </a:r>
            <a:r>
              <a:rPr lang="en-US" sz="1879">
                <a:solidFill>
                  <a:srgbClr val="000000"/>
                </a:solidFill>
                <a:latin typeface="Arial MT Pro"/>
                <a:ea typeface="Arial MT Pro"/>
                <a:cs typeface="Arial MT Pro"/>
                <a:sym typeface="Arial MT Pro"/>
              </a:rPr>
              <a:t>          </a:t>
            </a:r>
          </a:p>
          <a:p>
            <a:pPr algn="l" marL="811607" indent="-270536" lvl="2">
              <a:lnSpc>
                <a:spcPts val="2631"/>
              </a:lnSpc>
              <a:buFont typeface="Arial"/>
              <a:buChar char="⚬"/>
            </a:pPr>
            <a:r>
              <a:rPr lang="en-US" b="true" sz="1879">
                <a:solidFill>
                  <a:srgbClr val="000000"/>
                </a:solidFill>
                <a:latin typeface="Arial MT Pro Bold"/>
                <a:ea typeface="Arial MT Pro Bold"/>
                <a:cs typeface="Arial MT Pro Bold"/>
                <a:sym typeface="Arial MT Pro Bold"/>
              </a:rPr>
              <a:t>Test Loss 1.778</a:t>
            </a:r>
          </a:p>
          <a:p>
            <a:pPr algn="l">
              <a:lnSpc>
                <a:spcPts val="2631"/>
              </a:lnSpc>
            </a:pPr>
          </a:p>
        </p:txBody>
      </p:sp>
    </p:spTree>
  </p:cSld>
  <p:clrMapOvr>
    <a:masterClrMapping/>
  </p:clrMapOvr>
</p:sld>
</file>

<file path=ppt/slides/slide2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20048"/>
            <a:ext cx="9888655" cy="1197292"/>
            <a:chOff x="0" y="0"/>
            <a:chExt cx="9888652" cy="1197292"/>
          </a:xfrm>
        </p:grpSpPr>
        <p:sp>
          <p:nvSpPr>
            <p:cNvPr name="Freeform 3" id="3"/>
            <p:cNvSpPr/>
            <p:nvPr/>
          </p:nvSpPr>
          <p:spPr>
            <a:xfrm flipH="false" flipV="false" rot="0">
              <a:off x="0" y="0"/>
              <a:ext cx="9888601" cy="1197229"/>
            </a:xfrm>
            <a:custGeom>
              <a:avLst/>
              <a:gdLst/>
              <a:ahLst/>
              <a:cxnLst/>
              <a:rect r="r" b="b" t="t" l="l"/>
              <a:pathLst>
                <a:path h="1197229" w="9888601">
                  <a:moveTo>
                    <a:pt x="0" y="0"/>
                  </a:moveTo>
                  <a:lnTo>
                    <a:pt x="0" y="1197229"/>
                  </a:lnTo>
                  <a:lnTo>
                    <a:pt x="9888601" y="1197229"/>
                  </a:lnTo>
                  <a:lnTo>
                    <a:pt x="9888601" y="0"/>
                  </a:lnTo>
                  <a:close/>
                </a:path>
              </a:pathLst>
            </a:custGeom>
            <a:solidFill>
              <a:srgbClr val="193EB0"/>
            </a:solidFill>
          </p:spPr>
        </p:sp>
      </p:grpSp>
      <p:sp>
        <p:nvSpPr>
          <p:cNvPr name="TextBox 4" id="4"/>
          <p:cNvSpPr txBox="true"/>
          <p:nvPr/>
        </p:nvSpPr>
        <p:spPr>
          <a:xfrm rot="0">
            <a:off x="558803" y="467116"/>
            <a:ext cx="2576684" cy="854716"/>
          </a:xfrm>
          <a:prstGeom prst="rect">
            <a:avLst/>
          </a:prstGeom>
        </p:spPr>
        <p:txBody>
          <a:bodyPr anchor="t" rtlCol="false" tIns="0" lIns="0" bIns="0" rIns="0">
            <a:spAutoFit/>
          </a:bodyPr>
          <a:lstStyle/>
          <a:p>
            <a:pPr algn="l">
              <a:lnSpc>
                <a:spcPts val="2239"/>
              </a:lnSpc>
            </a:pPr>
            <a:r>
              <a:rPr lang="en-US" sz="1599">
                <a:solidFill>
                  <a:srgbClr val="F2F2F2"/>
                </a:solidFill>
                <a:latin typeface="Arial MT Pro"/>
                <a:ea typeface="Arial MT Pro"/>
                <a:cs typeface="Arial MT Pro"/>
                <a:sym typeface="Arial MT Pro"/>
              </a:rPr>
              <a:t>Project 3</a:t>
            </a:r>
          </a:p>
          <a:p>
            <a:pPr algn="l">
              <a:lnSpc>
                <a:spcPts val="2239"/>
              </a:lnSpc>
            </a:pPr>
            <a:r>
              <a:rPr lang="en-US" sz="1599">
                <a:solidFill>
                  <a:srgbClr val="F2F2F2"/>
                </a:solidFill>
                <a:latin typeface="Arial MT Pro"/>
                <a:ea typeface="Arial MT Pro"/>
                <a:cs typeface="Arial MT Pro"/>
                <a:sym typeface="Arial MT Pro"/>
              </a:rPr>
              <a:t>Gr</a:t>
            </a:r>
            <a:r>
              <a:rPr lang="en-US" sz="1599">
                <a:solidFill>
                  <a:srgbClr val="F2F2F2"/>
                </a:solidFill>
                <a:latin typeface="Arial MT Pro"/>
                <a:ea typeface="Arial MT Pro"/>
                <a:cs typeface="Arial MT Pro"/>
                <a:sym typeface="Arial MT Pro"/>
              </a:rPr>
              <a:t>aduation Project</a:t>
            </a:r>
          </a:p>
          <a:p>
            <a:pPr algn="l">
              <a:lnSpc>
                <a:spcPts val="2239"/>
              </a:lnSpc>
            </a:pPr>
          </a:p>
        </p:txBody>
      </p:sp>
      <p:sp>
        <p:nvSpPr>
          <p:cNvPr name="Freeform 5" id="5"/>
          <p:cNvSpPr/>
          <p:nvPr/>
        </p:nvSpPr>
        <p:spPr>
          <a:xfrm flipH="false" flipV="false" rot="0">
            <a:off x="239050" y="2205846"/>
            <a:ext cx="4510887" cy="3966354"/>
          </a:xfrm>
          <a:custGeom>
            <a:avLst/>
            <a:gdLst/>
            <a:ahLst/>
            <a:cxnLst/>
            <a:rect r="r" b="b" t="t" l="l"/>
            <a:pathLst>
              <a:path h="3966354" w="4510887">
                <a:moveTo>
                  <a:pt x="0" y="0"/>
                </a:moveTo>
                <a:lnTo>
                  <a:pt x="4510888" y="0"/>
                </a:lnTo>
                <a:lnTo>
                  <a:pt x="4510888" y="3966354"/>
                </a:lnTo>
                <a:lnTo>
                  <a:pt x="0" y="3966354"/>
                </a:lnTo>
                <a:lnTo>
                  <a:pt x="0" y="0"/>
                </a:lnTo>
                <a:close/>
              </a:path>
            </a:pathLst>
          </a:custGeom>
          <a:blipFill>
            <a:blip r:embed="rId2"/>
            <a:stretch>
              <a:fillRect l="0" t="0" r="0" b="0"/>
            </a:stretch>
          </a:blipFill>
        </p:spPr>
      </p:sp>
      <p:sp>
        <p:nvSpPr>
          <p:cNvPr name="TextBox 6" id="6"/>
          <p:cNvSpPr txBox="true"/>
          <p:nvPr/>
        </p:nvSpPr>
        <p:spPr>
          <a:xfrm rot="0">
            <a:off x="239050" y="1333265"/>
            <a:ext cx="8649966" cy="1284612"/>
          </a:xfrm>
          <a:prstGeom prst="rect">
            <a:avLst/>
          </a:prstGeom>
        </p:spPr>
        <p:txBody>
          <a:bodyPr anchor="t" rtlCol="false" tIns="0" lIns="0" bIns="0" rIns="0">
            <a:spAutoFit/>
          </a:bodyPr>
          <a:lstStyle/>
          <a:p>
            <a:pPr algn="l">
              <a:lnSpc>
                <a:spcPts val="3499"/>
              </a:lnSpc>
              <a:spcBef>
                <a:spcPct val="0"/>
              </a:spcBef>
            </a:pPr>
            <a:r>
              <a:rPr lang="en-US" b="true" sz="2499" u="sng">
                <a:solidFill>
                  <a:srgbClr val="000000"/>
                </a:solidFill>
                <a:latin typeface="Arial MT Pro Bold"/>
                <a:ea typeface="Arial MT Pro Bold"/>
                <a:cs typeface="Arial MT Pro Bold"/>
                <a:sym typeface="Arial MT Pro Bold"/>
              </a:rPr>
              <a:t>Model Performance (x-bot-profile-detection)</a:t>
            </a:r>
          </a:p>
          <a:p>
            <a:pPr algn="l">
              <a:lnSpc>
                <a:spcPts val="3499"/>
              </a:lnSpc>
              <a:spcBef>
                <a:spcPct val="0"/>
              </a:spcBef>
            </a:pPr>
          </a:p>
          <a:p>
            <a:pPr algn="l">
              <a:lnSpc>
                <a:spcPts val="2939"/>
              </a:lnSpc>
              <a:spcBef>
                <a:spcPct val="0"/>
              </a:spcBef>
            </a:pPr>
          </a:p>
        </p:txBody>
      </p:sp>
      <p:sp>
        <p:nvSpPr>
          <p:cNvPr name="TextBox 7" id="7"/>
          <p:cNvSpPr txBox="true"/>
          <p:nvPr/>
        </p:nvSpPr>
        <p:spPr>
          <a:xfrm rot="0">
            <a:off x="4943475" y="2551202"/>
            <a:ext cx="4635341" cy="3064516"/>
          </a:xfrm>
          <a:prstGeom prst="rect">
            <a:avLst/>
          </a:prstGeom>
        </p:spPr>
        <p:txBody>
          <a:bodyPr anchor="t" rtlCol="false" tIns="0" lIns="0" bIns="0" rIns="0">
            <a:spAutoFit/>
          </a:bodyPr>
          <a:lstStyle/>
          <a:p>
            <a:pPr algn="ctr">
              <a:lnSpc>
                <a:spcPts val="2239"/>
              </a:lnSpc>
              <a:spcBef>
                <a:spcPct val="0"/>
              </a:spcBef>
            </a:pPr>
            <a:r>
              <a:rPr lang="en-US" b="true" sz="1599">
                <a:solidFill>
                  <a:srgbClr val="000000"/>
                </a:solidFill>
                <a:latin typeface="Arial MT Pro Bold"/>
                <a:ea typeface="Arial MT Pro Bold"/>
                <a:cs typeface="Arial MT Pro Bold"/>
                <a:sym typeface="Arial MT Pro Bold"/>
              </a:rPr>
              <a:t>Classification Report:</a:t>
            </a:r>
          </a:p>
          <a:p>
            <a:pPr algn="ctr">
              <a:lnSpc>
                <a:spcPts val="2239"/>
              </a:lnSpc>
              <a:spcBef>
                <a:spcPct val="0"/>
              </a:spcBef>
            </a:pPr>
            <a:r>
              <a:rPr lang="en-US" sz="1599">
                <a:solidFill>
                  <a:srgbClr val="000000"/>
                </a:solidFill>
                <a:latin typeface="Arial MT Pro"/>
                <a:ea typeface="Arial MT Pro"/>
                <a:cs typeface="Arial MT Pro"/>
                <a:sym typeface="Arial MT Pro"/>
              </a:rPr>
              <a:t>               precision    recall  f1-score   support</a:t>
            </a:r>
          </a:p>
          <a:p>
            <a:pPr algn="ctr">
              <a:lnSpc>
                <a:spcPts val="2239"/>
              </a:lnSpc>
              <a:spcBef>
                <a:spcPct val="0"/>
              </a:spcBef>
            </a:pPr>
          </a:p>
          <a:p>
            <a:pPr algn="ctr">
              <a:lnSpc>
                <a:spcPts val="2239"/>
              </a:lnSpc>
              <a:spcBef>
                <a:spcPct val="0"/>
              </a:spcBef>
            </a:pPr>
            <a:r>
              <a:rPr lang="en-US" sz="1599">
                <a:solidFill>
                  <a:srgbClr val="000000"/>
                </a:solidFill>
                <a:latin typeface="Arial MT Pro"/>
                <a:ea typeface="Arial MT Pro"/>
                <a:cs typeface="Arial MT Pro"/>
                <a:sym typeface="Arial MT Pro"/>
              </a:rPr>
              <a:t>bot       0.9912    0.9960    0.9936      2500</a:t>
            </a:r>
          </a:p>
          <a:p>
            <a:pPr algn="ctr">
              <a:lnSpc>
                <a:spcPts val="2239"/>
              </a:lnSpc>
              <a:spcBef>
                <a:spcPct val="0"/>
              </a:spcBef>
            </a:pPr>
            <a:r>
              <a:rPr lang="en-US" sz="1599">
                <a:solidFill>
                  <a:srgbClr val="000000"/>
                </a:solidFill>
                <a:latin typeface="Arial MT Pro"/>
                <a:ea typeface="Arial MT Pro"/>
                <a:cs typeface="Arial MT Pro"/>
                <a:sym typeface="Arial MT Pro"/>
              </a:rPr>
              <a:t>     cyborg     0.9940    0.9880    0.9910      2500</a:t>
            </a:r>
          </a:p>
          <a:p>
            <a:pPr algn="ctr">
              <a:lnSpc>
                <a:spcPts val="2239"/>
              </a:lnSpc>
              <a:spcBef>
                <a:spcPct val="0"/>
              </a:spcBef>
            </a:pPr>
            <a:r>
              <a:rPr lang="en-US" sz="1599">
                <a:solidFill>
                  <a:srgbClr val="000000"/>
                </a:solidFill>
                <a:latin typeface="Arial MT Pro"/>
                <a:ea typeface="Arial MT Pro"/>
                <a:cs typeface="Arial MT Pro"/>
                <a:sym typeface="Arial MT Pro"/>
              </a:rPr>
              <a:t>   real     0.8634    0.9936    0.9239      2500</a:t>
            </a:r>
          </a:p>
          <a:p>
            <a:pPr algn="ctr">
              <a:lnSpc>
                <a:spcPts val="2239"/>
              </a:lnSpc>
              <a:spcBef>
                <a:spcPct val="0"/>
              </a:spcBef>
            </a:pPr>
            <a:r>
              <a:rPr lang="en-US" sz="1599">
                <a:solidFill>
                  <a:srgbClr val="000000"/>
                </a:solidFill>
                <a:latin typeface="Arial MT Pro"/>
                <a:ea typeface="Arial MT Pro"/>
                <a:cs typeface="Arial MT Pro"/>
                <a:sym typeface="Arial MT Pro"/>
              </a:rPr>
              <a:t>   verified     0.9948    0.8460    0.9144      2500</a:t>
            </a:r>
          </a:p>
          <a:p>
            <a:pPr algn="ctr">
              <a:lnSpc>
                <a:spcPts val="2239"/>
              </a:lnSpc>
              <a:spcBef>
                <a:spcPct val="0"/>
              </a:spcBef>
            </a:pPr>
          </a:p>
          <a:p>
            <a:pPr algn="ctr">
              <a:lnSpc>
                <a:spcPts val="2239"/>
              </a:lnSpc>
              <a:spcBef>
                <a:spcPct val="0"/>
              </a:spcBef>
            </a:pPr>
            <a:r>
              <a:rPr lang="en-US" sz="1599">
                <a:solidFill>
                  <a:srgbClr val="000000"/>
                </a:solidFill>
                <a:latin typeface="Arial MT Pro"/>
                <a:ea typeface="Arial MT Pro"/>
                <a:cs typeface="Arial MT Pro"/>
                <a:sym typeface="Arial MT Pro"/>
              </a:rPr>
              <a:t>    accuracy                         0.9559     10000</a:t>
            </a:r>
          </a:p>
          <a:p>
            <a:pPr algn="ctr">
              <a:lnSpc>
                <a:spcPts val="2239"/>
              </a:lnSpc>
              <a:spcBef>
                <a:spcPct val="0"/>
              </a:spcBef>
            </a:pPr>
            <a:r>
              <a:rPr lang="en-US" sz="1599">
                <a:solidFill>
                  <a:srgbClr val="000000"/>
                </a:solidFill>
                <a:latin typeface="Arial MT Pro"/>
                <a:ea typeface="Arial MT Pro"/>
                <a:cs typeface="Arial MT Pro"/>
                <a:sym typeface="Arial MT Pro"/>
              </a:rPr>
              <a:t>   macro avg     0.9609    0.9559    0.9557     10000</a:t>
            </a:r>
          </a:p>
          <a:p>
            <a:pPr algn="ctr">
              <a:lnSpc>
                <a:spcPts val="2239"/>
              </a:lnSpc>
              <a:spcBef>
                <a:spcPct val="0"/>
              </a:spcBef>
            </a:pPr>
            <a:r>
              <a:rPr lang="en-US" sz="1599">
                <a:solidFill>
                  <a:srgbClr val="000000"/>
                </a:solidFill>
                <a:latin typeface="Arial MT Pro"/>
                <a:ea typeface="Arial MT Pro"/>
                <a:cs typeface="Arial MT Pro"/>
                <a:sym typeface="Arial MT Pro"/>
              </a:rPr>
              <a:t>weighted avg     0.9609    0.9559    0.9557     10000</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896475" cy="2070535"/>
            <a:chOff x="0" y="0"/>
            <a:chExt cx="9896475" cy="2070532"/>
          </a:xfrm>
        </p:grpSpPr>
        <p:sp>
          <p:nvSpPr>
            <p:cNvPr name="Freeform 3" id="3"/>
            <p:cNvSpPr/>
            <p:nvPr/>
          </p:nvSpPr>
          <p:spPr>
            <a:xfrm flipH="false" flipV="false" rot="0">
              <a:off x="0" y="0"/>
              <a:ext cx="9896475" cy="2070481"/>
            </a:xfrm>
            <a:custGeom>
              <a:avLst/>
              <a:gdLst/>
              <a:ahLst/>
              <a:cxnLst/>
              <a:rect r="r" b="b" t="t" l="l"/>
              <a:pathLst>
                <a:path h="2070481" w="9896475">
                  <a:moveTo>
                    <a:pt x="0" y="0"/>
                  </a:moveTo>
                  <a:lnTo>
                    <a:pt x="0" y="2070481"/>
                  </a:lnTo>
                  <a:lnTo>
                    <a:pt x="9896475" y="2070481"/>
                  </a:lnTo>
                  <a:lnTo>
                    <a:pt x="9896475" y="0"/>
                  </a:lnTo>
                  <a:close/>
                </a:path>
              </a:pathLst>
            </a:custGeom>
            <a:solidFill>
              <a:srgbClr val="193EB0"/>
            </a:solidFill>
          </p:spPr>
        </p:sp>
      </p:grpSp>
      <p:sp>
        <p:nvSpPr>
          <p:cNvPr name="Freeform 4" id="4"/>
          <p:cNvSpPr/>
          <p:nvPr/>
        </p:nvSpPr>
        <p:spPr>
          <a:xfrm flipH="false" flipV="false" rot="0">
            <a:off x="564909" y="6204680"/>
            <a:ext cx="8456019" cy="48711"/>
          </a:xfrm>
          <a:custGeom>
            <a:avLst/>
            <a:gdLst/>
            <a:ahLst/>
            <a:cxnLst/>
            <a:rect r="r" b="b" t="t" l="l"/>
            <a:pathLst>
              <a:path h="48711" w="8456019">
                <a:moveTo>
                  <a:pt x="0" y="0"/>
                </a:moveTo>
                <a:lnTo>
                  <a:pt x="8456018" y="0"/>
                </a:lnTo>
                <a:lnTo>
                  <a:pt x="8456018" y="48711"/>
                </a:lnTo>
                <a:lnTo>
                  <a:pt x="0" y="4871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5" id="5"/>
          <p:cNvGrpSpPr>
            <a:grpSpLocks noChangeAspect="true"/>
          </p:cNvGrpSpPr>
          <p:nvPr/>
        </p:nvGrpSpPr>
        <p:grpSpPr>
          <a:xfrm rot="0">
            <a:off x="564918" y="2424141"/>
            <a:ext cx="36004" cy="252003"/>
            <a:chOff x="0" y="0"/>
            <a:chExt cx="36004" cy="252006"/>
          </a:xfrm>
        </p:grpSpPr>
        <p:sp>
          <p:nvSpPr>
            <p:cNvPr name="Freeform 6" id="6"/>
            <p:cNvSpPr/>
            <p:nvPr/>
          </p:nvSpPr>
          <p:spPr>
            <a:xfrm flipH="false" flipV="false" rot="0">
              <a:off x="0" y="0"/>
              <a:ext cx="35941" cy="251968"/>
            </a:xfrm>
            <a:custGeom>
              <a:avLst/>
              <a:gdLst/>
              <a:ahLst/>
              <a:cxnLst/>
              <a:rect r="r" b="b" t="t" l="l"/>
              <a:pathLst>
                <a:path h="251968" w="35941">
                  <a:moveTo>
                    <a:pt x="0" y="0"/>
                  </a:moveTo>
                  <a:lnTo>
                    <a:pt x="35941" y="0"/>
                  </a:lnTo>
                  <a:lnTo>
                    <a:pt x="35941" y="251968"/>
                  </a:lnTo>
                  <a:lnTo>
                    <a:pt x="0" y="251968"/>
                  </a:lnTo>
                  <a:close/>
                </a:path>
              </a:pathLst>
            </a:custGeom>
            <a:solidFill>
              <a:srgbClr val="193EB0"/>
            </a:solidFill>
          </p:spPr>
        </p:sp>
      </p:grpSp>
      <p:grpSp>
        <p:nvGrpSpPr>
          <p:cNvPr name="Group 7" id="7"/>
          <p:cNvGrpSpPr>
            <a:grpSpLocks noChangeAspect="true"/>
          </p:cNvGrpSpPr>
          <p:nvPr/>
        </p:nvGrpSpPr>
        <p:grpSpPr>
          <a:xfrm rot="0">
            <a:off x="564918" y="2843241"/>
            <a:ext cx="36004" cy="252003"/>
            <a:chOff x="0" y="0"/>
            <a:chExt cx="36004" cy="252006"/>
          </a:xfrm>
        </p:grpSpPr>
        <p:sp>
          <p:nvSpPr>
            <p:cNvPr name="Freeform 8" id="8"/>
            <p:cNvSpPr/>
            <p:nvPr/>
          </p:nvSpPr>
          <p:spPr>
            <a:xfrm flipH="false" flipV="false" rot="0">
              <a:off x="0" y="0"/>
              <a:ext cx="35941" cy="251968"/>
            </a:xfrm>
            <a:custGeom>
              <a:avLst/>
              <a:gdLst/>
              <a:ahLst/>
              <a:cxnLst/>
              <a:rect r="r" b="b" t="t" l="l"/>
              <a:pathLst>
                <a:path h="251968" w="35941">
                  <a:moveTo>
                    <a:pt x="0" y="0"/>
                  </a:moveTo>
                  <a:lnTo>
                    <a:pt x="35941" y="0"/>
                  </a:lnTo>
                  <a:lnTo>
                    <a:pt x="35941" y="251968"/>
                  </a:lnTo>
                  <a:lnTo>
                    <a:pt x="0" y="251968"/>
                  </a:lnTo>
                  <a:close/>
                </a:path>
              </a:pathLst>
            </a:custGeom>
            <a:solidFill>
              <a:srgbClr val="1A3EB0"/>
            </a:solidFill>
          </p:spPr>
        </p:sp>
      </p:grpSp>
      <p:grpSp>
        <p:nvGrpSpPr>
          <p:cNvPr name="Group 9" id="9"/>
          <p:cNvGrpSpPr>
            <a:grpSpLocks noChangeAspect="true"/>
          </p:cNvGrpSpPr>
          <p:nvPr/>
        </p:nvGrpSpPr>
        <p:grpSpPr>
          <a:xfrm rot="0">
            <a:off x="564918" y="3254988"/>
            <a:ext cx="36004" cy="252003"/>
            <a:chOff x="0" y="0"/>
            <a:chExt cx="36004" cy="252006"/>
          </a:xfrm>
        </p:grpSpPr>
        <p:sp>
          <p:nvSpPr>
            <p:cNvPr name="Freeform 10" id="10"/>
            <p:cNvSpPr/>
            <p:nvPr/>
          </p:nvSpPr>
          <p:spPr>
            <a:xfrm flipH="false" flipV="false" rot="0">
              <a:off x="0" y="0"/>
              <a:ext cx="35941" cy="251968"/>
            </a:xfrm>
            <a:custGeom>
              <a:avLst/>
              <a:gdLst/>
              <a:ahLst/>
              <a:cxnLst/>
              <a:rect r="r" b="b" t="t" l="l"/>
              <a:pathLst>
                <a:path h="251968" w="35941">
                  <a:moveTo>
                    <a:pt x="0" y="0"/>
                  </a:moveTo>
                  <a:lnTo>
                    <a:pt x="35941" y="0"/>
                  </a:lnTo>
                  <a:lnTo>
                    <a:pt x="35941" y="251968"/>
                  </a:lnTo>
                  <a:lnTo>
                    <a:pt x="0" y="251968"/>
                  </a:lnTo>
                  <a:close/>
                </a:path>
              </a:pathLst>
            </a:custGeom>
            <a:solidFill>
              <a:srgbClr val="1A3EB0"/>
            </a:solidFill>
          </p:spPr>
        </p:sp>
      </p:grpSp>
      <p:grpSp>
        <p:nvGrpSpPr>
          <p:cNvPr name="Group 11" id="11"/>
          <p:cNvGrpSpPr>
            <a:grpSpLocks noChangeAspect="true"/>
          </p:cNvGrpSpPr>
          <p:nvPr/>
        </p:nvGrpSpPr>
        <p:grpSpPr>
          <a:xfrm rot="0">
            <a:off x="564918" y="3681441"/>
            <a:ext cx="36004" cy="252003"/>
            <a:chOff x="0" y="0"/>
            <a:chExt cx="36004" cy="252006"/>
          </a:xfrm>
        </p:grpSpPr>
        <p:sp>
          <p:nvSpPr>
            <p:cNvPr name="Freeform 12" id="12"/>
            <p:cNvSpPr/>
            <p:nvPr/>
          </p:nvSpPr>
          <p:spPr>
            <a:xfrm flipH="false" flipV="false" rot="0">
              <a:off x="0" y="0"/>
              <a:ext cx="35941" cy="251968"/>
            </a:xfrm>
            <a:custGeom>
              <a:avLst/>
              <a:gdLst/>
              <a:ahLst/>
              <a:cxnLst/>
              <a:rect r="r" b="b" t="t" l="l"/>
              <a:pathLst>
                <a:path h="251968" w="35941">
                  <a:moveTo>
                    <a:pt x="0" y="0"/>
                  </a:moveTo>
                  <a:lnTo>
                    <a:pt x="35941" y="0"/>
                  </a:lnTo>
                  <a:lnTo>
                    <a:pt x="35941" y="251968"/>
                  </a:lnTo>
                  <a:lnTo>
                    <a:pt x="0" y="251968"/>
                  </a:lnTo>
                  <a:close/>
                </a:path>
              </a:pathLst>
            </a:custGeom>
            <a:solidFill>
              <a:srgbClr val="1A3EB0"/>
            </a:solidFill>
          </p:spPr>
        </p:sp>
      </p:grpSp>
      <p:sp>
        <p:nvSpPr>
          <p:cNvPr name="TextBox 13" id="13"/>
          <p:cNvSpPr txBox="true"/>
          <p:nvPr/>
        </p:nvSpPr>
        <p:spPr>
          <a:xfrm rot="0">
            <a:off x="572595" y="6307112"/>
            <a:ext cx="2208266" cy="246974"/>
          </a:xfrm>
          <a:prstGeom prst="rect">
            <a:avLst/>
          </a:prstGeom>
        </p:spPr>
        <p:txBody>
          <a:bodyPr anchor="t" rtlCol="false" tIns="0" lIns="0" bIns="0" rIns="0">
            <a:spAutoFit/>
          </a:bodyPr>
          <a:lstStyle/>
          <a:p>
            <a:pPr algn="l">
              <a:lnSpc>
                <a:spcPts val="1819"/>
              </a:lnSpc>
            </a:pPr>
            <a:r>
              <a:rPr lang="en-US" sz="1299">
                <a:solidFill>
                  <a:srgbClr val="7F7F7F"/>
                </a:solidFill>
                <a:latin typeface="Arial MT Pro"/>
                <a:ea typeface="Arial MT Pro"/>
                <a:cs typeface="Arial MT Pro"/>
                <a:sym typeface="Arial MT Pro"/>
              </a:rPr>
              <a:t>Samsung Innovation Campus</a:t>
            </a:r>
          </a:p>
        </p:txBody>
      </p:sp>
      <p:sp>
        <p:nvSpPr>
          <p:cNvPr name="TextBox 14" id="14"/>
          <p:cNvSpPr txBox="true"/>
          <p:nvPr/>
        </p:nvSpPr>
        <p:spPr>
          <a:xfrm rot="0">
            <a:off x="558803" y="822789"/>
            <a:ext cx="1413395" cy="538486"/>
          </a:xfrm>
          <a:prstGeom prst="rect">
            <a:avLst/>
          </a:prstGeom>
        </p:spPr>
        <p:txBody>
          <a:bodyPr anchor="t" rtlCol="false" tIns="0" lIns="0" bIns="0" rIns="0">
            <a:spAutoFit/>
          </a:bodyPr>
          <a:lstStyle/>
          <a:p>
            <a:pPr algn="l">
              <a:lnSpc>
                <a:spcPts val="3919"/>
              </a:lnSpc>
            </a:pPr>
            <a:r>
              <a:rPr lang="en-US" b="true" sz="2799">
                <a:solidFill>
                  <a:srgbClr val="FFFFFF"/>
                </a:solidFill>
                <a:latin typeface="Arial MT Pro Bold"/>
                <a:ea typeface="Arial MT Pro Bold"/>
                <a:cs typeface="Arial MT Pro Bold"/>
                <a:sym typeface="Arial MT Pro Bold"/>
              </a:rPr>
              <a:t>Agenda</a:t>
            </a:r>
          </a:p>
        </p:txBody>
      </p:sp>
      <p:sp>
        <p:nvSpPr>
          <p:cNvPr name="TextBox 15" id="15"/>
          <p:cNvSpPr txBox="true"/>
          <p:nvPr/>
        </p:nvSpPr>
        <p:spPr>
          <a:xfrm rot="0">
            <a:off x="746703" y="2320852"/>
            <a:ext cx="5503736" cy="3255721"/>
          </a:xfrm>
          <a:prstGeom prst="rect">
            <a:avLst/>
          </a:prstGeom>
        </p:spPr>
        <p:txBody>
          <a:bodyPr anchor="t" rtlCol="false" tIns="0" lIns="0" bIns="0" rIns="0">
            <a:spAutoFit/>
          </a:bodyPr>
          <a:lstStyle/>
          <a:p>
            <a:pPr algn="l">
              <a:lnSpc>
                <a:spcPts val="3299"/>
              </a:lnSpc>
            </a:pPr>
            <a:r>
              <a:rPr lang="en-US" sz="1800">
                <a:solidFill>
                  <a:srgbClr val="3F3F3F"/>
                </a:solidFill>
                <a:latin typeface="Poppins"/>
                <a:ea typeface="Poppins"/>
                <a:cs typeface="Poppins"/>
                <a:sym typeface="Poppins"/>
              </a:rPr>
              <a:t>Introduction</a:t>
            </a:r>
          </a:p>
          <a:p>
            <a:pPr algn="l">
              <a:lnSpc>
                <a:spcPts val="3299"/>
              </a:lnSpc>
            </a:pPr>
            <a:r>
              <a:rPr lang="en-US" sz="1800">
                <a:solidFill>
                  <a:srgbClr val="3F3F3F"/>
                </a:solidFill>
                <a:latin typeface="Poppins"/>
                <a:ea typeface="Poppins"/>
                <a:cs typeface="Poppins"/>
                <a:sym typeface="Poppins"/>
              </a:rPr>
              <a:t>Problem Statement and Technical Foundation</a:t>
            </a:r>
          </a:p>
          <a:p>
            <a:pPr algn="l">
              <a:lnSpc>
                <a:spcPts val="3299"/>
              </a:lnSpc>
            </a:pPr>
            <a:r>
              <a:rPr lang="en-US" sz="1800">
                <a:solidFill>
                  <a:srgbClr val="3F3F3F"/>
                </a:solidFill>
                <a:latin typeface="Poppins"/>
                <a:ea typeface="Poppins"/>
                <a:cs typeface="Poppins"/>
                <a:sym typeface="Poppins"/>
              </a:rPr>
              <a:t>Pipeline Explanation</a:t>
            </a:r>
          </a:p>
          <a:p>
            <a:pPr algn="l">
              <a:lnSpc>
                <a:spcPts val="3299"/>
              </a:lnSpc>
            </a:pPr>
            <a:r>
              <a:rPr lang="en-US" sz="1800">
                <a:solidFill>
                  <a:srgbClr val="3F3F3F"/>
                </a:solidFill>
                <a:latin typeface="Poppins"/>
                <a:ea typeface="Poppins"/>
                <a:cs typeface="Poppins"/>
                <a:sym typeface="Poppins"/>
              </a:rPr>
              <a:t>Key Tasks</a:t>
            </a:r>
          </a:p>
          <a:p>
            <a:pPr algn="l">
              <a:lnSpc>
                <a:spcPts val="3299"/>
              </a:lnSpc>
            </a:pPr>
            <a:r>
              <a:rPr lang="en-US" sz="1800">
                <a:solidFill>
                  <a:srgbClr val="3F3F3F"/>
                </a:solidFill>
                <a:latin typeface="Poppins"/>
                <a:ea typeface="Poppins"/>
                <a:cs typeface="Poppins"/>
                <a:sym typeface="Poppins"/>
              </a:rPr>
              <a:t>Results and Insights </a:t>
            </a:r>
          </a:p>
          <a:p>
            <a:pPr algn="l">
              <a:lnSpc>
                <a:spcPts val="3299"/>
              </a:lnSpc>
            </a:pPr>
            <a:r>
              <a:rPr lang="en-US" sz="1800">
                <a:solidFill>
                  <a:srgbClr val="3F3F3F"/>
                </a:solidFill>
                <a:latin typeface="Poppins"/>
                <a:ea typeface="Poppins"/>
                <a:cs typeface="Poppins"/>
                <a:sym typeface="Poppins"/>
              </a:rPr>
              <a:t>Deployment and Optimization</a:t>
            </a:r>
          </a:p>
          <a:p>
            <a:pPr algn="l">
              <a:lnSpc>
                <a:spcPts val="3299"/>
              </a:lnSpc>
            </a:pPr>
            <a:r>
              <a:rPr lang="en-US" sz="1800">
                <a:solidFill>
                  <a:srgbClr val="3F3F3F"/>
                </a:solidFill>
                <a:latin typeface="Poppins"/>
                <a:ea typeface="Poppins"/>
                <a:cs typeface="Poppins"/>
                <a:sym typeface="Poppins"/>
              </a:rPr>
              <a:t>Conclusion and Future Work</a:t>
            </a:r>
          </a:p>
          <a:p>
            <a:pPr algn="l">
              <a:lnSpc>
                <a:spcPts val="3299"/>
              </a:lnSpc>
            </a:pPr>
            <a:r>
              <a:rPr lang="en-US" sz="1800">
                <a:solidFill>
                  <a:srgbClr val="3F3F3F"/>
                </a:solidFill>
                <a:latin typeface="Poppins"/>
                <a:ea typeface="Poppins"/>
                <a:cs typeface="Poppins"/>
                <a:sym typeface="Poppins"/>
              </a:rPr>
              <a:t>Q &amp; A</a:t>
            </a:r>
          </a:p>
        </p:txBody>
      </p:sp>
      <p:grpSp>
        <p:nvGrpSpPr>
          <p:cNvPr name="Group 16" id="16"/>
          <p:cNvGrpSpPr>
            <a:grpSpLocks noChangeAspect="true"/>
          </p:cNvGrpSpPr>
          <p:nvPr/>
        </p:nvGrpSpPr>
        <p:grpSpPr>
          <a:xfrm rot="0">
            <a:off x="554593" y="4104894"/>
            <a:ext cx="36004" cy="252003"/>
            <a:chOff x="0" y="0"/>
            <a:chExt cx="36004" cy="252006"/>
          </a:xfrm>
        </p:grpSpPr>
        <p:sp>
          <p:nvSpPr>
            <p:cNvPr name="Freeform 17" id="17"/>
            <p:cNvSpPr/>
            <p:nvPr/>
          </p:nvSpPr>
          <p:spPr>
            <a:xfrm flipH="false" flipV="false" rot="0">
              <a:off x="0" y="0"/>
              <a:ext cx="35941" cy="251968"/>
            </a:xfrm>
            <a:custGeom>
              <a:avLst/>
              <a:gdLst/>
              <a:ahLst/>
              <a:cxnLst/>
              <a:rect r="r" b="b" t="t" l="l"/>
              <a:pathLst>
                <a:path h="251968" w="35941">
                  <a:moveTo>
                    <a:pt x="0" y="0"/>
                  </a:moveTo>
                  <a:lnTo>
                    <a:pt x="35941" y="0"/>
                  </a:lnTo>
                  <a:lnTo>
                    <a:pt x="35941" y="251968"/>
                  </a:lnTo>
                  <a:lnTo>
                    <a:pt x="0" y="251968"/>
                  </a:lnTo>
                  <a:close/>
                </a:path>
              </a:pathLst>
            </a:custGeom>
            <a:solidFill>
              <a:srgbClr val="1A3EB0"/>
            </a:solidFill>
          </p:spPr>
        </p:sp>
      </p:grpSp>
      <p:grpSp>
        <p:nvGrpSpPr>
          <p:cNvPr name="Group 18" id="18"/>
          <p:cNvGrpSpPr>
            <a:grpSpLocks noChangeAspect="true"/>
          </p:cNvGrpSpPr>
          <p:nvPr/>
        </p:nvGrpSpPr>
        <p:grpSpPr>
          <a:xfrm rot="0">
            <a:off x="558803" y="4505420"/>
            <a:ext cx="36004" cy="252003"/>
            <a:chOff x="0" y="0"/>
            <a:chExt cx="36004" cy="252006"/>
          </a:xfrm>
        </p:grpSpPr>
        <p:sp>
          <p:nvSpPr>
            <p:cNvPr name="Freeform 19" id="19"/>
            <p:cNvSpPr/>
            <p:nvPr/>
          </p:nvSpPr>
          <p:spPr>
            <a:xfrm flipH="false" flipV="false" rot="0">
              <a:off x="0" y="0"/>
              <a:ext cx="35941" cy="251968"/>
            </a:xfrm>
            <a:custGeom>
              <a:avLst/>
              <a:gdLst/>
              <a:ahLst/>
              <a:cxnLst/>
              <a:rect r="r" b="b" t="t" l="l"/>
              <a:pathLst>
                <a:path h="251968" w="35941">
                  <a:moveTo>
                    <a:pt x="0" y="0"/>
                  </a:moveTo>
                  <a:lnTo>
                    <a:pt x="35941" y="0"/>
                  </a:lnTo>
                  <a:lnTo>
                    <a:pt x="35941" y="251968"/>
                  </a:lnTo>
                  <a:lnTo>
                    <a:pt x="0" y="251968"/>
                  </a:lnTo>
                  <a:close/>
                </a:path>
              </a:pathLst>
            </a:custGeom>
            <a:solidFill>
              <a:srgbClr val="1A3EB0"/>
            </a:solidFill>
          </p:spPr>
        </p:sp>
      </p:grpSp>
      <p:grpSp>
        <p:nvGrpSpPr>
          <p:cNvPr name="Group 20" id="20"/>
          <p:cNvGrpSpPr>
            <a:grpSpLocks noChangeAspect="true"/>
          </p:cNvGrpSpPr>
          <p:nvPr/>
        </p:nvGrpSpPr>
        <p:grpSpPr>
          <a:xfrm rot="0">
            <a:off x="558803" y="4909823"/>
            <a:ext cx="36004" cy="252003"/>
            <a:chOff x="0" y="0"/>
            <a:chExt cx="36004" cy="252006"/>
          </a:xfrm>
        </p:grpSpPr>
        <p:sp>
          <p:nvSpPr>
            <p:cNvPr name="Freeform 21" id="21"/>
            <p:cNvSpPr/>
            <p:nvPr/>
          </p:nvSpPr>
          <p:spPr>
            <a:xfrm flipH="false" flipV="false" rot="0">
              <a:off x="0" y="0"/>
              <a:ext cx="35941" cy="251968"/>
            </a:xfrm>
            <a:custGeom>
              <a:avLst/>
              <a:gdLst/>
              <a:ahLst/>
              <a:cxnLst/>
              <a:rect r="r" b="b" t="t" l="l"/>
              <a:pathLst>
                <a:path h="251968" w="35941">
                  <a:moveTo>
                    <a:pt x="0" y="0"/>
                  </a:moveTo>
                  <a:lnTo>
                    <a:pt x="35941" y="0"/>
                  </a:lnTo>
                  <a:lnTo>
                    <a:pt x="35941" y="251968"/>
                  </a:lnTo>
                  <a:lnTo>
                    <a:pt x="0" y="251968"/>
                  </a:lnTo>
                  <a:close/>
                </a:path>
              </a:pathLst>
            </a:custGeom>
            <a:solidFill>
              <a:srgbClr val="1A3EB0"/>
            </a:solidFill>
          </p:spPr>
        </p:sp>
      </p:grpSp>
      <p:grpSp>
        <p:nvGrpSpPr>
          <p:cNvPr name="Group 22" id="22"/>
          <p:cNvGrpSpPr>
            <a:grpSpLocks noChangeAspect="true"/>
          </p:cNvGrpSpPr>
          <p:nvPr/>
        </p:nvGrpSpPr>
        <p:grpSpPr>
          <a:xfrm rot="0">
            <a:off x="554593" y="5314226"/>
            <a:ext cx="36004" cy="252003"/>
            <a:chOff x="0" y="0"/>
            <a:chExt cx="36004" cy="252006"/>
          </a:xfrm>
        </p:grpSpPr>
        <p:sp>
          <p:nvSpPr>
            <p:cNvPr name="Freeform 23" id="23"/>
            <p:cNvSpPr/>
            <p:nvPr/>
          </p:nvSpPr>
          <p:spPr>
            <a:xfrm flipH="false" flipV="false" rot="0">
              <a:off x="0" y="0"/>
              <a:ext cx="35941" cy="251968"/>
            </a:xfrm>
            <a:custGeom>
              <a:avLst/>
              <a:gdLst/>
              <a:ahLst/>
              <a:cxnLst/>
              <a:rect r="r" b="b" t="t" l="l"/>
              <a:pathLst>
                <a:path h="251968" w="35941">
                  <a:moveTo>
                    <a:pt x="0" y="0"/>
                  </a:moveTo>
                  <a:lnTo>
                    <a:pt x="35941" y="0"/>
                  </a:lnTo>
                  <a:lnTo>
                    <a:pt x="35941" y="251968"/>
                  </a:lnTo>
                  <a:lnTo>
                    <a:pt x="0" y="251968"/>
                  </a:lnTo>
                  <a:close/>
                </a:path>
              </a:pathLst>
            </a:custGeom>
            <a:solidFill>
              <a:srgbClr val="1A3EB0"/>
            </a:solidFill>
          </p:spPr>
        </p:sp>
      </p:grpSp>
    </p:spTree>
  </p:cSld>
  <p:clrMapOvr>
    <a:masterClrMapping/>
  </p:clrMapOvr>
</p:sld>
</file>

<file path=ppt/slides/slide30.xml><?xml version="1.0" encoding="utf-8"?>
<p:sld xmlns:p="http://schemas.openxmlformats.org/presentationml/2006/main" xmlns:a="http://schemas.openxmlformats.org/drawingml/2006/main" xmlns:r="http://schemas.openxmlformats.org/officeDocument/2006/relationships">
  <p:cSld>
    <p:bg>
      <p:bgPr>
        <a:solidFill>
          <a:srgbClr val="193EB0"/>
        </a:solidFill>
      </p:bgPr>
    </p:bg>
    <p:spTree>
      <p:nvGrpSpPr>
        <p:cNvPr id="1" name=""/>
        <p:cNvGrpSpPr/>
        <p:nvPr/>
      </p:nvGrpSpPr>
      <p:grpSpPr>
        <a:xfrm>
          <a:off x="0" y="0"/>
          <a:ext cx="0" cy="0"/>
          <a:chOff x="0" y="0"/>
          <a:chExt cx="0" cy="0"/>
        </a:xfrm>
      </p:grpSpPr>
      <p:sp>
        <p:nvSpPr>
          <p:cNvPr name="Freeform 2" id="2"/>
          <p:cNvSpPr/>
          <p:nvPr/>
        </p:nvSpPr>
        <p:spPr>
          <a:xfrm flipH="false" flipV="false" rot="0">
            <a:off x="7929153" y="247012"/>
            <a:ext cx="1600200" cy="523875"/>
          </a:xfrm>
          <a:custGeom>
            <a:avLst/>
            <a:gdLst/>
            <a:ahLst/>
            <a:cxnLst/>
            <a:rect r="r" b="b" t="t" l="l"/>
            <a:pathLst>
              <a:path h="523875" w="1600200">
                <a:moveTo>
                  <a:pt x="0" y="0"/>
                </a:moveTo>
                <a:lnTo>
                  <a:pt x="1600200" y="0"/>
                </a:lnTo>
                <a:lnTo>
                  <a:pt x="1600200" y="523875"/>
                </a:lnTo>
                <a:lnTo>
                  <a:pt x="0" y="523875"/>
                </a:lnTo>
                <a:lnTo>
                  <a:pt x="0" y="0"/>
                </a:lnTo>
                <a:close/>
              </a:path>
            </a:pathLst>
          </a:custGeom>
          <a:blipFill>
            <a:blip r:embed="rId2"/>
            <a:stretch>
              <a:fillRect l="0" t="0" r="0" b="0"/>
            </a:stretch>
          </a:blipFill>
        </p:spPr>
      </p:sp>
      <p:grpSp>
        <p:nvGrpSpPr>
          <p:cNvPr name="Group 3" id="3"/>
          <p:cNvGrpSpPr>
            <a:grpSpLocks noChangeAspect="true"/>
          </p:cNvGrpSpPr>
          <p:nvPr/>
        </p:nvGrpSpPr>
        <p:grpSpPr>
          <a:xfrm rot="0">
            <a:off x="496110" y="403955"/>
            <a:ext cx="1361465" cy="209550"/>
            <a:chOff x="0" y="0"/>
            <a:chExt cx="1361465" cy="209550"/>
          </a:xfrm>
        </p:grpSpPr>
        <p:sp>
          <p:nvSpPr>
            <p:cNvPr name="Freeform 4" id="4"/>
            <p:cNvSpPr/>
            <p:nvPr/>
          </p:nvSpPr>
          <p:spPr>
            <a:xfrm flipH="false" flipV="false" rot="0">
              <a:off x="0" y="0"/>
              <a:ext cx="1361440" cy="209677"/>
            </a:xfrm>
            <a:custGeom>
              <a:avLst/>
              <a:gdLst/>
              <a:ahLst/>
              <a:cxnLst/>
              <a:rect r="r" b="b" t="t" l="l"/>
              <a:pathLst>
                <a:path h="209677" w="1361440">
                  <a:moveTo>
                    <a:pt x="1008507" y="6223"/>
                  </a:moveTo>
                  <a:cubicBezTo>
                    <a:pt x="1008507" y="200152"/>
                    <a:pt x="1008507" y="200152"/>
                    <a:pt x="1008507" y="200152"/>
                  </a:cubicBezTo>
                  <a:lnTo>
                    <a:pt x="1056640" y="200152"/>
                  </a:lnTo>
                  <a:cubicBezTo>
                    <a:pt x="1053465" y="37973"/>
                    <a:pt x="1053465" y="37719"/>
                    <a:pt x="1053465" y="37719"/>
                  </a:cubicBezTo>
                  <a:cubicBezTo>
                    <a:pt x="1102868" y="200152"/>
                    <a:pt x="1102868" y="200152"/>
                    <a:pt x="1102868" y="200152"/>
                  </a:cubicBezTo>
                  <a:lnTo>
                    <a:pt x="1172210" y="200152"/>
                  </a:lnTo>
                  <a:cubicBezTo>
                    <a:pt x="1172210" y="6223"/>
                    <a:pt x="1172210" y="6223"/>
                    <a:pt x="1172210" y="6223"/>
                  </a:cubicBezTo>
                  <a:lnTo>
                    <a:pt x="1124204" y="6223"/>
                  </a:lnTo>
                  <a:lnTo>
                    <a:pt x="1126617" y="163449"/>
                  </a:lnTo>
                  <a:cubicBezTo>
                    <a:pt x="1081151" y="6223"/>
                    <a:pt x="1081151" y="6223"/>
                    <a:pt x="1081151" y="6223"/>
                  </a:cubicBezTo>
                  <a:close/>
                  <a:moveTo>
                    <a:pt x="208153" y="6223"/>
                  </a:moveTo>
                  <a:cubicBezTo>
                    <a:pt x="172466" y="201930"/>
                    <a:pt x="172466" y="201930"/>
                    <a:pt x="172466" y="201930"/>
                  </a:cubicBezTo>
                  <a:lnTo>
                    <a:pt x="224917" y="201930"/>
                  </a:lnTo>
                  <a:cubicBezTo>
                    <a:pt x="251841" y="20701"/>
                    <a:pt x="251841" y="20701"/>
                    <a:pt x="251841" y="20701"/>
                  </a:cubicBezTo>
                  <a:cubicBezTo>
                    <a:pt x="278765" y="201930"/>
                    <a:pt x="278765" y="201930"/>
                    <a:pt x="278765" y="201930"/>
                  </a:cubicBezTo>
                  <a:lnTo>
                    <a:pt x="330581" y="201930"/>
                  </a:lnTo>
                  <a:cubicBezTo>
                    <a:pt x="294894" y="6223"/>
                    <a:pt x="294894" y="6223"/>
                    <a:pt x="294894" y="6223"/>
                  </a:cubicBezTo>
                  <a:close/>
                  <a:moveTo>
                    <a:pt x="373634" y="6223"/>
                  </a:moveTo>
                  <a:cubicBezTo>
                    <a:pt x="369951" y="201930"/>
                    <a:pt x="369951" y="201930"/>
                    <a:pt x="369951" y="201930"/>
                  </a:cubicBezTo>
                  <a:lnTo>
                    <a:pt x="418084" y="201930"/>
                  </a:lnTo>
                  <a:cubicBezTo>
                    <a:pt x="419354" y="20701"/>
                    <a:pt x="419354" y="20701"/>
                    <a:pt x="419354" y="20701"/>
                  </a:cubicBezTo>
                  <a:cubicBezTo>
                    <a:pt x="453009" y="201930"/>
                    <a:pt x="453009" y="201930"/>
                    <a:pt x="453009" y="201930"/>
                  </a:cubicBezTo>
                  <a:lnTo>
                    <a:pt x="502412" y="201930"/>
                  </a:lnTo>
                  <a:cubicBezTo>
                    <a:pt x="536194" y="20701"/>
                    <a:pt x="536194" y="20701"/>
                    <a:pt x="536194" y="20701"/>
                  </a:cubicBezTo>
                  <a:cubicBezTo>
                    <a:pt x="537464" y="201930"/>
                    <a:pt x="537464" y="201930"/>
                    <a:pt x="537464" y="201930"/>
                  </a:cubicBezTo>
                  <a:lnTo>
                    <a:pt x="586105" y="201930"/>
                  </a:lnTo>
                  <a:cubicBezTo>
                    <a:pt x="581787" y="6223"/>
                    <a:pt x="581787" y="6223"/>
                    <a:pt x="581787" y="6223"/>
                  </a:cubicBezTo>
                  <a:lnTo>
                    <a:pt x="502412" y="6223"/>
                  </a:lnTo>
                  <a:cubicBezTo>
                    <a:pt x="478028" y="159258"/>
                    <a:pt x="478028" y="159258"/>
                    <a:pt x="478028" y="159258"/>
                  </a:cubicBezTo>
                  <a:cubicBezTo>
                    <a:pt x="453009" y="6223"/>
                    <a:pt x="453009" y="6223"/>
                    <a:pt x="453009" y="6223"/>
                  </a:cubicBezTo>
                  <a:close/>
                  <a:moveTo>
                    <a:pt x="1292098" y="1143"/>
                  </a:moveTo>
                  <a:cubicBezTo>
                    <a:pt x="1257681" y="1143"/>
                    <a:pt x="1228344" y="13081"/>
                    <a:pt x="1223899" y="49530"/>
                  </a:cubicBezTo>
                  <a:cubicBezTo>
                    <a:pt x="1223264" y="52705"/>
                    <a:pt x="1223264" y="58928"/>
                    <a:pt x="1223264" y="62103"/>
                  </a:cubicBezTo>
                  <a:cubicBezTo>
                    <a:pt x="1223264" y="144272"/>
                    <a:pt x="1223264" y="144272"/>
                    <a:pt x="1223264" y="144272"/>
                  </a:cubicBezTo>
                  <a:cubicBezTo>
                    <a:pt x="1223264" y="148082"/>
                    <a:pt x="1223264" y="151257"/>
                    <a:pt x="1223899" y="157480"/>
                  </a:cubicBezTo>
                  <a:cubicBezTo>
                    <a:pt x="1227074" y="193294"/>
                    <a:pt x="1257681" y="205867"/>
                    <a:pt x="1292098" y="205867"/>
                  </a:cubicBezTo>
                  <a:cubicBezTo>
                    <a:pt x="1327023" y="205867"/>
                    <a:pt x="1357757" y="193294"/>
                    <a:pt x="1360805" y="157480"/>
                  </a:cubicBezTo>
                  <a:cubicBezTo>
                    <a:pt x="1361440" y="151257"/>
                    <a:pt x="1361440" y="148082"/>
                    <a:pt x="1361440" y="144272"/>
                  </a:cubicBezTo>
                  <a:cubicBezTo>
                    <a:pt x="1361440" y="92202"/>
                    <a:pt x="1361440" y="92202"/>
                    <a:pt x="1361440" y="92202"/>
                  </a:cubicBezTo>
                  <a:lnTo>
                    <a:pt x="1292860" y="92202"/>
                  </a:lnTo>
                  <a:cubicBezTo>
                    <a:pt x="1292860" y="120396"/>
                    <a:pt x="1292860" y="120396"/>
                    <a:pt x="1292860" y="120396"/>
                  </a:cubicBezTo>
                  <a:lnTo>
                    <a:pt x="1312926" y="120396"/>
                  </a:lnTo>
                  <a:cubicBezTo>
                    <a:pt x="1312926" y="148590"/>
                    <a:pt x="1312926" y="148590"/>
                    <a:pt x="1312926" y="148590"/>
                  </a:cubicBezTo>
                  <a:cubicBezTo>
                    <a:pt x="1312926" y="151003"/>
                    <a:pt x="1312926" y="154178"/>
                    <a:pt x="1312291" y="156083"/>
                  </a:cubicBezTo>
                  <a:cubicBezTo>
                    <a:pt x="1311656" y="161671"/>
                    <a:pt x="1306703" y="170561"/>
                    <a:pt x="1292225" y="170561"/>
                  </a:cubicBezTo>
                  <a:cubicBezTo>
                    <a:pt x="1277747" y="170561"/>
                    <a:pt x="1273429" y="161798"/>
                    <a:pt x="1272159" y="156083"/>
                  </a:cubicBezTo>
                  <a:cubicBezTo>
                    <a:pt x="1272159" y="154178"/>
                    <a:pt x="1271524" y="151003"/>
                    <a:pt x="1271524" y="148590"/>
                  </a:cubicBezTo>
                  <a:cubicBezTo>
                    <a:pt x="1271524" y="59563"/>
                    <a:pt x="1271524" y="59563"/>
                    <a:pt x="1271524" y="59563"/>
                  </a:cubicBezTo>
                  <a:cubicBezTo>
                    <a:pt x="1271524" y="56388"/>
                    <a:pt x="1272159" y="53340"/>
                    <a:pt x="1272794" y="50165"/>
                  </a:cubicBezTo>
                  <a:cubicBezTo>
                    <a:pt x="1273429" y="45847"/>
                    <a:pt x="1277747" y="36449"/>
                    <a:pt x="1292098" y="36449"/>
                  </a:cubicBezTo>
                  <a:cubicBezTo>
                    <a:pt x="1307084" y="36449"/>
                    <a:pt x="1310894" y="46482"/>
                    <a:pt x="1311402" y="50165"/>
                  </a:cubicBezTo>
                  <a:cubicBezTo>
                    <a:pt x="1312037" y="53340"/>
                    <a:pt x="1312037" y="57658"/>
                    <a:pt x="1312037" y="57658"/>
                  </a:cubicBezTo>
                  <a:cubicBezTo>
                    <a:pt x="1312037" y="68961"/>
                    <a:pt x="1312037" y="68961"/>
                    <a:pt x="1312037" y="68961"/>
                  </a:cubicBezTo>
                  <a:lnTo>
                    <a:pt x="1360678" y="68961"/>
                  </a:lnTo>
                  <a:cubicBezTo>
                    <a:pt x="1360678" y="61976"/>
                    <a:pt x="1360678" y="61976"/>
                    <a:pt x="1360678" y="61976"/>
                  </a:cubicBezTo>
                  <a:cubicBezTo>
                    <a:pt x="1360678" y="61976"/>
                    <a:pt x="1361313" y="55753"/>
                    <a:pt x="1360678" y="49403"/>
                  </a:cubicBezTo>
                  <a:cubicBezTo>
                    <a:pt x="1357122" y="12446"/>
                    <a:pt x="1327023" y="1143"/>
                    <a:pt x="1292098" y="1143"/>
                  </a:cubicBezTo>
                  <a:close/>
                  <a:moveTo>
                    <a:pt x="817880" y="6223"/>
                  </a:moveTo>
                  <a:cubicBezTo>
                    <a:pt x="817880" y="146685"/>
                    <a:pt x="817880" y="146685"/>
                    <a:pt x="817880" y="146685"/>
                  </a:cubicBezTo>
                  <a:cubicBezTo>
                    <a:pt x="817880" y="149860"/>
                    <a:pt x="817880" y="157353"/>
                    <a:pt x="818515" y="159258"/>
                  </a:cubicBezTo>
                  <a:cubicBezTo>
                    <a:pt x="821690" y="195580"/>
                    <a:pt x="850392" y="207645"/>
                    <a:pt x="885952" y="207645"/>
                  </a:cubicBezTo>
                  <a:cubicBezTo>
                    <a:pt x="922147" y="207645"/>
                    <a:pt x="950976" y="195707"/>
                    <a:pt x="954151" y="159258"/>
                  </a:cubicBezTo>
                  <a:cubicBezTo>
                    <a:pt x="954786" y="157353"/>
                    <a:pt x="954786" y="149860"/>
                    <a:pt x="954786" y="146685"/>
                  </a:cubicBezTo>
                  <a:lnTo>
                    <a:pt x="954786" y="6223"/>
                  </a:lnTo>
                  <a:lnTo>
                    <a:pt x="905510" y="6223"/>
                  </a:lnTo>
                  <a:cubicBezTo>
                    <a:pt x="905510" y="151130"/>
                    <a:pt x="905510" y="151130"/>
                    <a:pt x="905510" y="151130"/>
                  </a:cubicBezTo>
                  <a:cubicBezTo>
                    <a:pt x="905510" y="153543"/>
                    <a:pt x="905510" y="156210"/>
                    <a:pt x="904875" y="158623"/>
                  </a:cubicBezTo>
                  <a:cubicBezTo>
                    <a:pt x="904240" y="162941"/>
                    <a:pt x="899922" y="172339"/>
                    <a:pt x="886079" y="172339"/>
                  </a:cubicBezTo>
                  <a:cubicBezTo>
                    <a:pt x="872871" y="172339"/>
                    <a:pt x="868553" y="162941"/>
                    <a:pt x="867918" y="158623"/>
                  </a:cubicBezTo>
                  <a:cubicBezTo>
                    <a:pt x="867283" y="156210"/>
                    <a:pt x="867283" y="153543"/>
                    <a:pt x="867283" y="151130"/>
                  </a:cubicBezTo>
                  <a:cubicBezTo>
                    <a:pt x="867283" y="6223"/>
                    <a:pt x="867283" y="6223"/>
                    <a:pt x="867283" y="6223"/>
                  </a:cubicBezTo>
                  <a:close/>
                  <a:moveTo>
                    <a:pt x="703072" y="1270"/>
                  </a:moveTo>
                  <a:cubicBezTo>
                    <a:pt x="668655" y="1270"/>
                    <a:pt x="641223" y="12573"/>
                    <a:pt x="635635" y="44577"/>
                  </a:cubicBezTo>
                  <a:cubicBezTo>
                    <a:pt x="634365" y="52705"/>
                    <a:pt x="634365" y="60960"/>
                    <a:pt x="636270" y="70358"/>
                  </a:cubicBezTo>
                  <a:cubicBezTo>
                    <a:pt x="645033" y="109855"/>
                    <a:pt x="713232" y="121158"/>
                    <a:pt x="723138" y="146177"/>
                  </a:cubicBezTo>
                  <a:cubicBezTo>
                    <a:pt x="725043" y="151257"/>
                    <a:pt x="724408" y="156845"/>
                    <a:pt x="723773" y="160655"/>
                  </a:cubicBezTo>
                  <a:cubicBezTo>
                    <a:pt x="721868" y="167640"/>
                    <a:pt x="717423" y="173863"/>
                    <a:pt x="704977" y="173863"/>
                  </a:cubicBezTo>
                  <a:cubicBezTo>
                    <a:pt x="692531" y="173863"/>
                    <a:pt x="685673" y="166878"/>
                    <a:pt x="685673" y="156337"/>
                  </a:cubicBezTo>
                  <a:cubicBezTo>
                    <a:pt x="685673" y="137541"/>
                    <a:pt x="685673" y="137541"/>
                    <a:pt x="685673" y="137541"/>
                  </a:cubicBezTo>
                  <a:lnTo>
                    <a:pt x="633730" y="137541"/>
                  </a:lnTo>
                  <a:cubicBezTo>
                    <a:pt x="633730" y="152654"/>
                    <a:pt x="633730" y="152654"/>
                    <a:pt x="633730" y="152654"/>
                  </a:cubicBezTo>
                  <a:cubicBezTo>
                    <a:pt x="633730" y="195961"/>
                    <a:pt x="667512" y="208534"/>
                    <a:pt x="703707" y="208534"/>
                  </a:cubicBezTo>
                  <a:cubicBezTo>
                    <a:pt x="738632" y="208534"/>
                    <a:pt x="767461" y="196596"/>
                    <a:pt x="771906" y="164719"/>
                  </a:cubicBezTo>
                  <a:cubicBezTo>
                    <a:pt x="773811" y="147828"/>
                    <a:pt x="772541" y="137033"/>
                    <a:pt x="771271" y="132715"/>
                  </a:cubicBezTo>
                  <a:cubicBezTo>
                    <a:pt x="763143" y="92583"/>
                    <a:pt x="690626" y="80010"/>
                    <a:pt x="685038" y="57404"/>
                  </a:cubicBezTo>
                  <a:cubicBezTo>
                    <a:pt x="683768" y="53594"/>
                    <a:pt x="684403" y="49911"/>
                    <a:pt x="685038" y="47371"/>
                  </a:cubicBezTo>
                  <a:cubicBezTo>
                    <a:pt x="686308" y="41148"/>
                    <a:pt x="689991" y="34163"/>
                    <a:pt x="702564" y="34163"/>
                  </a:cubicBezTo>
                  <a:cubicBezTo>
                    <a:pt x="713867" y="34163"/>
                    <a:pt x="720090" y="41656"/>
                    <a:pt x="720090" y="51689"/>
                  </a:cubicBezTo>
                  <a:cubicBezTo>
                    <a:pt x="720090" y="64262"/>
                    <a:pt x="720090" y="64262"/>
                    <a:pt x="720090" y="64262"/>
                  </a:cubicBezTo>
                  <a:lnTo>
                    <a:pt x="768223" y="64262"/>
                  </a:lnTo>
                  <a:cubicBezTo>
                    <a:pt x="768223" y="50546"/>
                    <a:pt x="768223" y="50546"/>
                    <a:pt x="768223" y="50546"/>
                  </a:cubicBezTo>
                  <a:cubicBezTo>
                    <a:pt x="767969" y="8128"/>
                    <a:pt x="730504" y="1270"/>
                    <a:pt x="703072" y="1270"/>
                  </a:cubicBezTo>
                  <a:close/>
                  <a:moveTo>
                    <a:pt x="69977" y="0"/>
                  </a:moveTo>
                  <a:cubicBezTo>
                    <a:pt x="35687" y="0"/>
                    <a:pt x="7493" y="11938"/>
                    <a:pt x="2540" y="43815"/>
                  </a:cubicBezTo>
                  <a:cubicBezTo>
                    <a:pt x="635" y="52578"/>
                    <a:pt x="635" y="60198"/>
                    <a:pt x="2540" y="70104"/>
                  </a:cubicBezTo>
                  <a:cubicBezTo>
                    <a:pt x="11303" y="109728"/>
                    <a:pt x="80010" y="121666"/>
                    <a:pt x="90678" y="146685"/>
                  </a:cubicBezTo>
                  <a:cubicBezTo>
                    <a:pt x="92583" y="151003"/>
                    <a:pt x="91948" y="157353"/>
                    <a:pt x="90678" y="161163"/>
                  </a:cubicBezTo>
                  <a:cubicBezTo>
                    <a:pt x="89408" y="167386"/>
                    <a:pt x="85090" y="174371"/>
                    <a:pt x="71882" y="174371"/>
                  </a:cubicBezTo>
                  <a:cubicBezTo>
                    <a:pt x="59436" y="174371"/>
                    <a:pt x="52578" y="167386"/>
                    <a:pt x="52578" y="156845"/>
                  </a:cubicBezTo>
                  <a:cubicBezTo>
                    <a:pt x="51943" y="138049"/>
                    <a:pt x="51943" y="138049"/>
                    <a:pt x="51943" y="138049"/>
                  </a:cubicBezTo>
                  <a:lnTo>
                    <a:pt x="0" y="138049"/>
                  </a:lnTo>
                  <a:cubicBezTo>
                    <a:pt x="0" y="153162"/>
                    <a:pt x="0" y="153162"/>
                    <a:pt x="0" y="153162"/>
                  </a:cubicBezTo>
                  <a:cubicBezTo>
                    <a:pt x="0" y="196342"/>
                    <a:pt x="34163" y="209550"/>
                    <a:pt x="70231" y="209677"/>
                  </a:cubicBezTo>
                  <a:lnTo>
                    <a:pt x="70866" y="209677"/>
                  </a:lnTo>
                  <a:cubicBezTo>
                    <a:pt x="105664" y="209550"/>
                    <a:pt x="134874" y="197612"/>
                    <a:pt x="139192" y="165100"/>
                  </a:cubicBezTo>
                  <a:cubicBezTo>
                    <a:pt x="141732" y="148209"/>
                    <a:pt x="139827" y="136906"/>
                    <a:pt x="139192" y="133096"/>
                  </a:cubicBezTo>
                  <a:cubicBezTo>
                    <a:pt x="131064" y="91694"/>
                    <a:pt x="57277" y="79756"/>
                    <a:pt x="51689" y="57277"/>
                  </a:cubicBezTo>
                  <a:lnTo>
                    <a:pt x="51689" y="57023"/>
                  </a:lnTo>
                  <a:cubicBezTo>
                    <a:pt x="50419" y="52705"/>
                    <a:pt x="51054" y="48895"/>
                    <a:pt x="51054" y="46355"/>
                  </a:cubicBezTo>
                  <a:cubicBezTo>
                    <a:pt x="52324" y="40132"/>
                    <a:pt x="56642" y="33147"/>
                    <a:pt x="69215" y="33147"/>
                  </a:cubicBezTo>
                  <a:cubicBezTo>
                    <a:pt x="80518" y="33147"/>
                    <a:pt x="87376" y="40640"/>
                    <a:pt x="87376" y="51435"/>
                  </a:cubicBezTo>
                  <a:cubicBezTo>
                    <a:pt x="87376" y="63373"/>
                    <a:pt x="87376" y="63373"/>
                    <a:pt x="87376" y="63373"/>
                  </a:cubicBezTo>
                  <a:lnTo>
                    <a:pt x="136017" y="63373"/>
                  </a:lnTo>
                  <a:cubicBezTo>
                    <a:pt x="136017" y="49657"/>
                    <a:pt x="136017" y="49657"/>
                    <a:pt x="136017" y="49657"/>
                  </a:cubicBezTo>
                  <a:cubicBezTo>
                    <a:pt x="136144" y="6985"/>
                    <a:pt x="97536" y="0"/>
                    <a:pt x="69977" y="0"/>
                  </a:cubicBezTo>
                  <a:close/>
                </a:path>
              </a:pathLst>
            </a:custGeom>
            <a:solidFill>
              <a:srgbClr val="FFFFFF"/>
            </a:solidFill>
          </p:spPr>
        </p:sp>
      </p:grpSp>
      <p:sp>
        <p:nvSpPr>
          <p:cNvPr name="Freeform 5" id="5"/>
          <p:cNvSpPr/>
          <p:nvPr/>
        </p:nvSpPr>
        <p:spPr>
          <a:xfrm flipH="false" flipV="false" rot="0">
            <a:off x="970674" y="3425954"/>
            <a:ext cx="3031877" cy="31621"/>
          </a:xfrm>
          <a:custGeom>
            <a:avLst/>
            <a:gdLst/>
            <a:ahLst/>
            <a:cxnLst/>
            <a:rect r="r" b="b" t="t" l="l"/>
            <a:pathLst>
              <a:path h="31621" w="3031877">
                <a:moveTo>
                  <a:pt x="0" y="0"/>
                </a:moveTo>
                <a:lnTo>
                  <a:pt x="3031877" y="0"/>
                </a:lnTo>
                <a:lnTo>
                  <a:pt x="3031877" y="31621"/>
                </a:lnTo>
                <a:lnTo>
                  <a:pt x="0" y="3162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6" id="6"/>
          <p:cNvSpPr txBox="true"/>
          <p:nvPr/>
        </p:nvSpPr>
        <p:spPr>
          <a:xfrm rot="0">
            <a:off x="970674" y="2588247"/>
            <a:ext cx="3236950" cy="840753"/>
          </a:xfrm>
          <a:prstGeom prst="rect">
            <a:avLst/>
          </a:prstGeom>
        </p:spPr>
        <p:txBody>
          <a:bodyPr anchor="t" rtlCol="false" tIns="0" lIns="0" bIns="0" rIns="0">
            <a:spAutoFit/>
          </a:bodyPr>
          <a:lstStyle/>
          <a:p>
            <a:pPr algn="l">
              <a:lnSpc>
                <a:spcPts val="6159"/>
              </a:lnSpc>
            </a:pPr>
            <a:r>
              <a:rPr lang="en-US" b="true" sz="4399">
                <a:solidFill>
                  <a:srgbClr val="FFFFFF"/>
                </a:solidFill>
                <a:latin typeface="Arial MT Pro Bold"/>
                <a:ea typeface="Arial MT Pro Bold"/>
                <a:cs typeface="Arial MT Pro Bold"/>
                <a:sym typeface="Arial MT Pro Bold"/>
              </a:rPr>
              <a:t>Deployment</a:t>
            </a:r>
          </a:p>
        </p:txBody>
      </p:sp>
    </p:spTree>
  </p:cSld>
  <p:clrMapOvr>
    <a:masterClrMapping/>
  </p:clrMapOvr>
</p:sld>
</file>

<file path=ppt/slides/slide3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99272" y="2009499"/>
            <a:ext cx="2506161" cy="38100"/>
          </a:xfrm>
          <a:custGeom>
            <a:avLst/>
            <a:gdLst/>
            <a:ahLst/>
            <a:cxnLst/>
            <a:rect r="r" b="b" t="t" l="l"/>
            <a:pathLst>
              <a:path h="38100" w="2506161">
                <a:moveTo>
                  <a:pt x="0" y="0"/>
                </a:moveTo>
                <a:lnTo>
                  <a:pt x="2506161" y="0"/>
                </a:lnTo>
                <a:lnTo>
                  <a:pt x="2506161" y="38100"/>
                </a:lnTo>
                <a:lnTo>
                  <a:pt x="0" y="381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a:grpSpLocks noChangeAspect="true"/>
          </p:cNvGrpSpPr>
          <p:nvPr/>
        </p:nvGrpSpPr>
        <p:grpSpPr>
          <a:xfrm rot="0">
            <a:off x="0" y="0"/>
            <a:ext cx="9888655" cy="1197292"/>
            <a:chOff x="0" y="0"/>
            <a:chExt cx="9888652" cy="1197292"/>
          </a:xfrm>
        </p:grpSpPr>
        <p:sp>
          <p:nvSpPr>
            <p:cNvPr name="Freeform 4" id="4"/>
            <p:cNvSpPr/>
            <p:nvPr/>
          </p:nvSpPr>
          <p:spPr>
            <a:xfrm flipH="false" flipV="false" rot="0">
              <a:off x="0" y="0"/>
              <a:ext cx="9888601" cy="1197229"/>
            </a:xfrm>
            <a:custGeom>
              <a:avLst/>
              <a:gdLst/>
              <a:ahLst/>
              <a:cxnLst/>
              <a:rect r="r" b="b" t="t" l="l"/>
              <a:pathLst>
                <a:path h="1197229" w="9888601">
                  <a:moveTo>
                    <a:pt x="0" y="0"/>
                  </a:moveTo>
                  <a:lnTo>
                    <a:pt x="0" y="1197229"/>
                  </a:lnTo>
                  <a:lnTo>
                    <a:pt x="9888601" y="1197229"/>
                  </a:lnTo>
                  <a:lnTo>
                    <a:pt x="9888601" y="0"/>
                  </a:lnTo>
                  <a:close/>
                </a:path>
              </a:pathLst>
            </a:custGeom>
            <a:solidFill>
              <a:srgbClr val="193EB0"/>
            </a:solidFill>
          </p:spPr>
        </p:sp>
      </p:grpSp>
      <p:sp>
        <p:nvSpPr>
          <p:cNvPr name="Freeform 5" id="5"/>
          <p:cNvSpPr/>
          <p:nvPr/>
        </p:nvSpPr>
        <p:spPr>
          <a:xfrm flipH="false" flipV="false" rot="0">
            <a:off x="564918" y="6204671"/>
            <a:ext cx="8449647" cy="9525"/>
          </a:xfrm>
          <a:custGeom>
            <a:avLst/>
            <a:gdLst/>
            <a:ahLst/>
            <a:cxnLst/>
            <a:rect r="r" b="b" t="t" l="l"/>
            <a:pathLst>
              <a:path h="9525" w="8449647">
                <a:moveTo>
                  <a:pt x="0" y="0"/>
                </a:moveTo>
                <a:lnTo>
                  <a:pt x="8449647" y="0"/>
                </a:lnTo>
                <a:lnTo>
                  <a:pt x="8449647" y="9525"/>
                </a:lnTo>
                <a:lnTo>
                  <a:pt x="0" y="952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826240" y="3684196"/>
            <a:ext cx="6234470" cy="2680066"/>
          </a:xfrm>
          <a:custGeom>
            <a:avLst/>
            <a:gdLst/>
            <a:ahLst/>
            <a:cxnLst/>
            <a:rect r="r" b="b" t="t" l="l"/>
            <a:pathLst>
              <a:path h="2680066" w="6234470">
                <a:moveTo>
                  <a:pt x="0" y="0"/>
                </a:moveTo>
                <a:lnTo>
                  <a:pt x="6234470" y="0"/>
                </a:lnTo>
                <a:lnTo>
                  <a:pt x="6234470" y="2680066"/>
                </a:lnTo>
                <a:lnTo>
                  <a:pt x="0" y="2680066"/>
                </a:lnTo>
                <a:lnTo>
                  <a:pt x="0" y="0"/>
                </a:lnTo>
                <a:close/>
              </a:path>
            </a:pathLst>
          </a:custGeom>
          <a:blipFill>
            <a:blip r:embed="rId6"/>
            <a:stretch>
              <a:fillRect l="0" t="-20372" r="0" b="0"/>
            </a:stretch>
          </a:blipFill>
        </p:spPr>
      </p:sp>
      <p:sp>
        <p:nvSpPr>
          <p:cNvPr name="TextBox 7" id="7"/>
          <p:cNvSpPr txBox="true"/>
          <p:nvPr/>
        </p:nvSpPr>
        <p:spPr>
          <a:xfrm rot="0">
            <a:off x="564918" y="6470398"/>
            <a:ext cx="2208266" cy="246974"/>
          </a:xfrm>
          <a:prstGeom prst="rect">
            <a:avLst/>
          </a:prstGeom>
        </p:spPr>
        <p:txBody>
          <a:bodyPr anchor="t" rtlCol="false" tIns="0" lIns="0" bIns="0" rIns="0">
            <a:spAutoFit/>
          </a:bodyPr>
          <a:lstStyle/>
          <a:p>
            <a:pPr algn="l">
              <a:lnSpc>
                <a:spcPts val="1819"/>
              </a:lnSpc>
            </a:pPr>
            <a:r>
              <a:rPr lang="en-US" sz="1299">
                <a:solidFill>
                  <a:srgbClr val="7F7F7F"/>
                </a:solidFill>
                <a:latin typeface="Arial MT Pro"/>
                <a:ea typeface="Arial MT Pro"/>
                <a:cs typeface="Arial MT Pro"/>
                <a:sym typeface="Arial MT Pro"/>
              </a:rPr>
              <a:t>Samsung Innovation Campus</a:t>
            </a:r>
          </a:p>
        </p:txBody>
      </p:sp>
      <p:sp>
        <p:nvSpPr>
          <p:cNvPr name="TextBox 8" id="8"/>
          <p:cNvSpPr txBox="true"/>
          <p:nvPr/>
        </p:nvSpPr>
        <p:spPr>
          <a:xfrm rot="0">
            <a:off x="558803" y="514741"/>
            <a:ext cx="2446630" cy="696998"/>
          </a:xfrm>
          <a:prstGeom prst="rect">
            <a:avLst/>
          </a:prstGeom>
        </p:spPr>
        <p:txBody>
          <a:bodyPr anchor="t" rtlCol="false" tIns="0" lIns="0" bIns="0" rIns="0">
            <a:spAutoFit/>
          </a:bodyPr>
          <a:lstStyle/>
          <a:p>
            <a:pPr algn="l">
              <a:lnSpc>
                <a:spcPts val="1756"/>
              </a:lnSpc>
            </a:pPr>
            <a:r>
              <a:rPr lang="en-US" sz="1599">
                <a:solidFill>
                  <a:srgbClr val="F2F2F2"/>
                </a:solidFill>
                <a:latin typeface="Arial MT Pro"/>
                <a:ea typeface="Arial MT Pro"/>
                <a:cs typeface="Arial MT Pro"/>
                <a:sym typeface="Arial MT Pro"/>
              </a:rPr>
              <a:t>Project 3</a:t>
            </a:r>
          </a:p>
          <a:p>
            <a:pPr algn="l">
              <a:lnSpc>
                <a:spcPts val="1756"/>
              </a:lnSpc>
            </a:pPr>
            <a:r>
              <a:rPr lang="en-US" sz="1599">
                <a:solidFill>
                  <a:srgbClr val="F2F2F2"/>
                </a:solidFill>
                <a:latin typeface="Arial MT Pro"/>
                <a:ea typeface="Arial MT Pro"/>
                <a:cs typeface="Arial MT Pro"/>
                <a:sym typeface="Arial MT Pro"/>
              </a:rPr>
              <a:t>Gr</a:t>
            </a:r>
            <a:r>
              <a:rPr lang="en-US" sz="1599">
                <a:solidFill>
                  <a:srgbClr val="F2F2F2"/>
                </a:solidFill>
                <a:latin typeface="Arial MT Pro"/>
                <a:ea typeface="Arial MT Pro"/>
                <a:cs typeface="Arial MT Pro"/>
                <a:sym typeface="Arial MT Pro"/>
              </a:rPr>
              <a:t>aduation Project</a:t>
            </a:r>
          </a:p>
          <a:p>
            <a:pPr algn="l">
              <a:lnSpc>
                <a:spcPts val="1756"/>
              </a:lnSpc>
            </a:pPr>
          </a:p>
        </p:txBody>
      </p:sp>
      <p:sp>
        <p:nvSpPr>
          <p:cNvPr name="TextBox 9" id="9"/>
          <p:cNvSpPr txBox="true"/>
          <p:nvPr/>
        </p:nvSpPr>
        <p:spPr>
          <a:xfrm rot="0">
            <a:off x="1165717" y="752685"/>
            <a:ext cx="72009" cy="311077"/>
          </a:xfrm>
          <a:prstGeom prst="rect">
            <a:avLst/>
          </a:prstGeom>
        </p:spPr>
        <p:txBody>
          <a:bodyPr anchor="t" rtlCol="false" tIns="0" lIns="0" bIns="0" rIns="0">
            <a:spAutoFit/>
          </a:bodyPr>
          <a:lstStyle/>
          <a:p>
            <a:pPr algn="l">
              <a:lnSpc>
                <a:spcPts val="2195"/>
              </a:lnSpc>
            </a:pPr>
            <a:r>
              <a:rPr lang="en-US" sz="1999">
                <a:solidFill>
                  <a:srgbClr val="F2F2F2"/>
                </a:solidFill>
                <a:latin typeface="Arial MT Pro"/>
                <a:ea typeface="Arial MT Pro"/>
                <a:cs typeface="Arial MT Pro"/>
                <a:sym typeface="Arial MT Pro"/>
              </a:rPr>
              <a:t> </a:t>
            </a:r>
          </a:p>
        </p:txBody>
      </p:sp>
      <p:sp>
        <p:nvSpPr>
          <p:cNvPr name="TextBox 10" id="10"/>
          <p:cNvSpPr txBox="true"/>
          <p:nvPr/>
        </p:nvSpPr>
        <p:spPr>
          <a:xfrm rot="0">
            <a:off x="499272" y="1424638"/>
            <a:ext cx="9302087" cy="601852"/>
          </a:xfrm>
          <a:prstGeom prst="rect">
            <a:avLst/>
          </a:prstGeom>
        </p:spPr>
        <p:txBody>
          <a:bodyPr anchor="t" rtlCol="false" tIns="0" lIns="0" bIns="0" rIns="0">
            <a:spAutoFit/>
          </a:bodyPr>
          <a:lstStyle/>
          <a:p>
            <a:pPr algn="l">
              <a:lnSpc>
                <a:spcPts val="4653"/>
              </a:lnSpc>
            </a:pPr>
            <a:r>
              <a:rPr lang="en-US" b="true" sz="3324">
                <a:solidFill>
                  <a:srgbClr val="0C0C0C"/>
                </a:solidFill>
                <a:latin typeface="Poppins Bold"/>
                <a:ea typeface="Poppins Bold"/>
                <a:cs typeface="Poppins Bold"/>
                <a:sym typeface="Poppins Bold"/>
              </a:rPr>
              <a:t>Deep</a:t>
            </a:r>
            <a:r>
              <a:rPr lang="en-US" b="true" sz="3324">
                <a:solidFill>
                  <a:srgbClr val="0C0C0C"/>
                </a:solidFill>
                <a:latin typeface="Poppins Bold"/>
                <a:ea typeface="Poppins Bold"/>
                <a:cs typeface="Poppins Bold"/>
                <a:sym typeface="Poppins Bold"/>
              </a:rPr>
              <a:t> Fake Detection System Deployement </a:t>
            </a:r>
          </a:p>
        </p:txBody>
      </p:sp>
      <p:sp>
        <p:nvSpPr>
          <p:cNvPr name="TextBox 11" id="11"/>
          <p:cNvSpPr txBox="true"/>
          <p:nvPr/>
        </p:nvSpPr>
        <p:spPr>
          <a:xfrm rot="0">
            <a:off x="499272" y="2276199"/>
            <a:ext cx="9196969" cy="1604106"/>
          </a:xfrm>
          <a:prstGeom prst="rect">
            <a:avLst/>
          </a:prstGeom>
        </p:spPr>
        <p:txBody>
          <a:bodyPr anchor="t" rtlCol="false" tIns="0" lIns="0" bIns="0" rIns="0">
            <a:spAutoFit/>
          </a:bodyPr>
          <a:lstStyle/>
          <a:p>
            <a:pPr algn="l" marL="403995" indent="-201997" lvl="1">
              <a:lnSpc>
                <a:spcPts val="2619"/>
              </a:lnSpc>
              <a:buFont typeface="Arial"/>
              <a:buChar char="•"/>
            </a:pPr>
            <a:r>
              <a:rPr lang="en-US" sz="1871">
                <a:solidFill>
                  <a:srgbClr val="000000"/>
                </a:solidFill>
                <a:latin typeface="Arial MT Pro"/>
                <a:ea typeface="Arial MT Pro"/>
                <a:cs typeface="Arial MT Pro"/>
                <a:sym typeface="Arial MT Pro"/>
              </a:rPr>
              <a:t>Our AI models are access</a:t>
            </a:r>
            <a:r>
              <a:rPr lang="en-US" sz="1871">
                <a:solidFill>
                  <a:srgbClr val="000000"/>
                </a:solidFill>
                <a:latin typeface="Arial MT Pro"/>
                <a:ea typeface="Arial MT Pro"/>
                <a:cs typeface="Arial MT Pro"/>
                <a:sym typeface="Arial MT Pro"/>
              </a:rPr>
              <a:t>ible via a web application built with Streamlit.</a:t>
            </a:r>
          </a:p>
          <a:p>
            <a:pPr algn="l" marL="403995" indent="-201997" lvl="1">
              <a:lnSpc>
                <a:spcPts val="2619"/>
              </a:lnSpc>
              <a:spcBef>
                <a:spcPct val="0"/>
              </a:spcBef>
              <a:buFont typeface="Arial"/>
              <a:buChar char="•"/>
            </a:pPr>
            <a:r>
              <a:rPr lang="en-US" sz="1871">
                <a:solidFill>
                  <a:srgbClr val="000000"/>
                </a:solidFill>
                <a:latin typeface="Arial MT Pro"/>
                <a:ea typeface="Arial MT Pro"/>
                <a:cs typeface="Arial MT Pro"/>
                <a:sym typeface="Arial MT Pro"/>
              </a:rPr>
              <a:t>Users can upload face ima</a:t>
            </a:r>
            <a:r>
              <a:rPr lang="en-US" sz="1871">
                <a:solidFill>
                  <a:srgbClr val="000000"/>
                </a:solidFill>
                <a:latin typeface="Arial MT Pro"/>
                <a:ea typeface="Arial MT Pro"/>
                <a:cs typeface="Arial MT Pro"/>
                <a:sym typeface="Arial MT Pro"/>
              </a:rPr>
              <a:t>ges and</a:t>
            </a:r>
            <a:r>
              <a:rPr lang="en-US" sz="1871">
                <a:solidFill>
                  <a:srgbClr val="000000"/>
                </a:solidFill>
                <a:latin typeface="Arial MT Pro"/>
                <a:ea typeface="Arial MT Pro"/>
                <a:cs typeface="Arial MT Pro"/>
                <a:sym typeface="Arial MT Pro"/>
              </a:rPr>
              <a:t> Twitter profile screenshots to analyze account au</a:t>
            </a:r>
            <a:r>
              <a:rPr lang="en-US" sz="1871">
                <a:solidFill>
                  <a:srgbClr val="000000"/>
                </a:solidFill>
                <a:latin typeface="Arial MT Pro"/>
                <a:ea typeface="Arial MT Pro"/>
                <a:cs typeface="Arial MT Pro"/>
                <a:sym typeface="Arial MT Pro"/>
              </a:rPr>
              <a:t>thenticity.</a:t>
            </a:r>
          </a:p>
          <a:p>
            <a:pPr algn="l" marL="403995" indent="-201997" lvl="1">
              <a:lnSpc>
                <a:spcPts val="2619"/>
              </a:lnSpc>
              <a:spcBef>
                <a:spcPct val="0"/>
              </a:spcBef>
              <a:buFont typeface="Arial"/>
              <a:buChar char="•"/>
            </a:pPr>
            <a:r>
              <a:rPr lang="en-US" sz="1871">
                <a:solidFill>
                  <a:srgbClr val="000000"/>
                </a:solidFill>
                <a:latin typeface="Arial MT Pro"/>
                <a:ea typeface="Arial MT Pro"/>
                <a:cs typeface="Arial MT Pro"/>
                <a:sym typeface="Arial MT Pro"/>
              </a:rPr>
              <a:t>The depl</a:t>
            </a:r>
            <a:r>
              <a:rPr lang="en-US" sz="1871">
                <a:solidFill>
                  <a:srgbClr val="000000"/>
                </a:solidFill>
                <a:latin typeface="Arial MT Pro"/>
                <a:ea typeface="Arial MT Pro"/>
                <a:cs typeface="Arial MT Pro"/>
                <a:sym typeface="Arial MT Pro"/>
              </a:rPr>
              <a:t>oyment allows real-time predictions without programming skills.</a:t>
            </a:r>
          </a:p>
          <a:p>
            <a:pPr algn="l">
              <a:lnSpc>
                <a:spcPts val="2199"/>
              </a:lnSpc>
              <a:spcBef>
                <a:spcPct val="0"/>
              </a:spcBef>
            </a:pPr>
          </a:p>
        </p:txBody>
      </p:sp>
    </p:spTree>
  </p:cSld>
  <p:clrMapOvr>
    <a:masterClrMapping/>
  </p:clrMapOvr>
</p:sld>
</file>

<file path=ppt/slides/slide3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99272" y="2009499"/>
            <a:ext cx="2506161" cy="38100"/>
          </a:xfrm>
          <a:custGeom>
            <a:avLst/>
            <a:gdLst/>
            <a:ahLst/>
            <a:cxnLst/>
            <a:rect r="r" b="b" t="t" l="l"/>
            <a:pathLst>
              <a:path h="38100" w="2506161">
                <a:moveTo>
                  <a:pt x="0" y="0"/>
                </a:moveTo>
                <a:lnTo>
                  <a:pt x="2506161" y="0"/>
                </a:lnTo>
                <a:lnTo>
                  <a:pt x="2506161" y="38100"/>
                </a:lnTo>
                <a:lnTo>
                  <a:pt x="0" y="381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a:grpSpLocks noChangeAspect="true"/>
          </p:cNvGrpSpPr>
          <p:nvPr/>
        </p:nvGrpSpPr>
        <p:grpSpPr>
          <a:xfrm rot="0">
            <a:off x="0" y="0"/>
            <a:ext cx="9888655" cy="1197292"/>
            <a:chOff x="0" y="0"/>
            <a:chExt cx="9888652" cy="1197292"/>
          </a:xfrm>
        </p:grpSpPr>
        <p:sp>
          <p:nvSpPr>
            <p:cNvPr name="Freeform 4" id="4"/>
            <p:cNvSpPr/>
            <p:nvPr/>
          </p:nvSpPr>
          <p:spPr>
            <a:xfrm flipH="false" flipV="false" rot="0">
              <a:off x="0" y="0"/>
              <a:ext cx="9888601" cy="1197229"/>
            </a:xfrm>
            <a:custGeom>
              <a:avLst/>
              <a:gdLst/>
              <a:ahLst/>
              <a:cxnLst/>
              <a:rect r="r" b="b" t="t" l="l"/>
              <a:pathLst>
                <a:path h="1197229" w="9888601">
                  <a:moveTo>
                    <a:pt x="0" y="0"/>
                  </a:moveTo>
                  <a:lnTo>
                    <a:pt x="0" y="1197229"/>
                  </a:lnTo>
                  <a:lnTo>
                    <a:pt x="9888601" y="1197229"/>
                  </a:lnTo>
                  <a:lnTo>
                    <a:pt x="9888601" y="0"/>
                  </a:lnTo>
                  <a:close/>
                </a:path>
              </a:pathLst>
            </a:custGeom>
            <a:solidFill>
              <a:srgbClr val="193EB0"/>
            </a:solidFill>
          </p:spPr>
        </p:sp>
      </p:grpSp>
      <p:sp>
        <p:nvSpPr>
          <p:cNvPr name="Freeform 5" id="5"/>
          <p:cNvSpPr/>
          <p:nvPr/>
        </p:nvSpPr>
        <p:spPr>
          <a:xfrm flipH="false" flipV="false" rot="0">
            <a:off x="564918" y="6204671"/>
            <a:ext cx="8449647" cy="9525"/>
          </a:xfrm>
          <a:custGeom>
            <a:avLst/>
            <a:gdLst/>
            <a:ahLst/>
            <a:cxnLst/>
            <a:rect r="r" b="b" t="t" l="l"/>
            <a:pathLst>
              <a:path h="9525" w="8449647">
                <a:moveTo>
                  <a:pt x="0" y="0"/>
                </a:moveTo>
                <a:lnTo>
                  <a:pt x="8449647" y="0"/>
                </a:lnTo>
                <a:lnTo>
                  <a:pt x="8449647" y="9525"/>
                </a:lnTo>
                <a:lnTo>
                  <a:pt x="0" y="952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6" id="6"/>
          <p:cNvSpPr txBox="true"/>
          <p:nvPr/>
        </p:nvSpPr>
        <p:spPr>
          <a:xfrm rot="0">
            <a:off x="564918" y="6378550"/>
            <a:ext cx="2208266" cy="246974"/>
          </a:xfrm>
          <a:prstGeom prst="rect">
            <a:avLst/>
          </a:prstGeom>
        </p:spPr>
        <p:txBody>
          <a:bodyPr anchor="t" rtlCol="false" tIns="0" lIns="0" bIns="0" rIns="0">
            <a:spAutoFit/>
          </a:bodyPr>
          <a:lstStyle/>
          <a:p>
            <a:pPr algn="l">
              <a:lnSpc>
                <a:spcPts val="1819"/>
              </a:lnSpc>
            </a:pPr>
            <a:r>
              <a:rPr lang="en-US" sz="1299">
                <a:solidFill>
                  <a:srgbClr val="7F7F7F"/>
                </a:solidFill>
                <a:latin typeface="Arial MT Pro"/>
                <a:ea typeface="Arial MT Pro"/>
                <a:cs typeface="Arial MT Pro"/>
                <a:sym typeface="Arial MT Pro"/>
              </a:rPr>
              <a:t>Samsung Innovation Campus</a:t>
            </a:r>
          </a:p>
        </p:txBody>
      </p:sp>
      <p:sp>
        <p:nvSpPr>
          <p:cNvPr name="TextBox 7" id="7"/>
          <p:cNvSpPr txBox="true"/>
          <p:nvPr/>
        </p:nvSpPr>
        <p:spPr>
          <a:xfrm rot="0">
            <a:off x="558803" y="514741"/>
            <a:ext cx="2446630" cy="696998"/>
          </a:xfrm>
          <a:prstGeom prst="rect">
            <a:avLst/>
          </a:prstGeom>
        </p:spPr>
        <p:txBody>
          <a:bodyPr anchor="t" rtlCol="false" tIns="0" lIns="0" bIns="0" rIns="0">
            <a:spAutoFit/>
          </a:bodyPr>
          <a:lstStyle/>
          <a:p>
            <a:pPr algn="l">
              <a:lnSpc>
                <a:spcPts val="1756"/>
              </a:lnSpc>
            </a:pPr>
            <a:r>
              <a:rPr lang="en-US" sz="1599">
                <a:solidFill>
                  <a:srgbClr val="F2F2F2"/>
                </a:solidFill>
                <a:latin typeface="Arial MT Pro"/>
                <a:ea typeface="Arial MT Pro"/>
                <a:cs typeface="Arial MT Pro"/>
                <a:sym typeface="Arial MT Pro"/>
              </a:rPr>
              <a:t>Project 3</a:t>
            </a:r>
          </a:p>
          <a:p>
            <a:pPr algn="l">
              <a:lnSpc>
                <a:spcPts val="1756"/>
              </a:lnSpc>
            </a:pPr>
            <a:r>
              <a:rPr lang="en-US" sz="1599">
                <a:solidFill>
                  <a:srgbClr val="F2F2F2"/>
                </a:solidFill>
                <a:latin typeface="Arial MT Pro"/>
                <a:ea typeface="Arial MT Pro"/>
                <a:cs typeface="Arial MT Pro"/>
                <a:sym typeface="Arial MT Pro"/>
              </a:rPr>
              <a:t>Gr</a:t>
            </a:r>
            <a:r>
              <a:rPr lang="en-US" sz="1599">
                <a:solidFill>
                  <a:srgbClr val="F2F2F2"/>
                </a:solidFill>
                <a:latin typeface="Arial MT Pro"/>
                <a:ea typeface="Arial MT Pro"/>
                <a:cs typeface="Arial MT Pro"/>
                <a:sym typeface="Arial MT Pro"/>
              </a:rPr>
              <a:t>aduation Project</a:t>
            </a:r>
          </a:p>
          <a:p>
            <a:pPr algn="l">
              <a:lnSpc>
                <a:spcPts val="1756"/>
              </a:lnSpc>
            </a:pPr>
          </a:p>
        </p:txBody>
      </p:sp>
      <p:sp>
        <p:nvSpPr>
          <p:cNvPr name="TextBox 8" id="8"/>
          <p:cNvSpPr txBox="true"/>
          <p:nvPr/>
        </p:nvSpPr>
        <p:spPr>
          <a:xfrm rot="0">
            <a:off x="1165717" y="752685"/>
            <a:ext cx="72009" cy="311077"/>
          </a:xfrm>
          <a:prstGeom prst="rect">
            <a:avLst/>
          </a:prstGeom>
        </p:spPr>
        <p:txBody>
          <a:bodyPr anchor="t" rtlCol="false" tIns="0" lIns="0" bIns="0" rIns="0">
            <a:spAutoFit/>
          </a:bodyPr>
          <a:lstStyle/>
          <a:p>
            <a:pPr algn="l">
              <a:lnSpc>
                <a:spcPts val="2195"/>
              </a:lnSpc>
            </a:pPr>
            <a:r>
              <a:rPr lang="en-US" sz="1999">
                <a:solidFill>
                  <a:srgbClr val="F2F2F2"/>
                </a:solidFill>
                <a:latin typeface="Arial MT Pro"/>
                <a:ea typeface="Arial MT Pro"/>
                <a:cs typeface="Arial MT Pro"/>
                <a:sym typeface="Arial MT Pro"/>
              </a:rPr>
              <a:t> </a:t>
            </a:r>
          </a:p>
        </p:txBody>
      </p:sp>
      <p:sp>
        <p:nvSpPr>
          <p:cNvPr name="TextBox 9" id="9"/>
          <p:cNvSpPr txBox="true"/>
          <p:nvPr/>
        </p:nvSpPr>
        <p:spPr>
          <a:xfrm rot="0">
            <a:off x="499272" y="1424638"/>
            <a:ext cx="9302087" cy="601852"/>
          </a:xfrm>
          <a:prstGeom prst="rect">
            <a:avLst/>
          </a:prstGeom>
        </p:spPr>
        <p:txBody>
          <a:bodyPr anchor="t" rtlCol="false" tIns="0" lIns="0" bIns="0" rIns="0">
            <a:spAutoFit/>
          </a:bodyPr>
          <a:lstStyle/>
          <a:p>
            <a:pPr algn="l">
              <a:lnSpc>
                <a:spcPts val="4653"/>
              </a:lnSpc>
            </a:pPr>
            <a:r>
              <a:rPr lang="en-US" b="true" sz="3324">
                <a:solidFill>
                  <a:srgbClr val="0C0C0C"/>
                </a:solidFill>
                <a:latin typeface="Poppins Bold"/>
                <a:ea typeface="Poppins Bold"/>
                <a:cs typeface="Poppins Bold"/>
                <a:sym typeface="Poppins Bold"/>
              </a:rPr>
              <a:t>User Work Flow</a:t>
            </a:r>
          </a:p>
        </p:txBody>
      </p:sp>
      <p:sp>
        <p:nvSpPr>
          <p:cNvPr name="TextBox 10" id="10"/>
          <p:cNvSpPr txBox="true"/>
          <p:nvPr/>
        </p:nvSpPr>
        <p:spPr>
          <a:xfrm rot="0">
            <a:off x="499272" y="2276199"/>
            <a:ext cx="9196969" cy="3547206"/>
          </a:xfrm>
          <a:prstGeom prst="rect">
            <a:avLst/>
          </a:prstGeom>
        </p:spPr>
        <p:txBody>
          <a:bodyPr anchor="t" rtlCol="false" tIns="0" lIns="0" bIns="0" rIns="0">
            <a:spAutoFit/>
          </a:bodyPr>
          <a:lstStyle/>
          <a:p>
            <a:pPr algn="l">
              <a:lnSpc>
                <a:spcPts val="2619"/>
              </a:lnSpc>
            </a:pPr>
            <a:r>
              <a:rPr lang="en-US" sz="1871">
                <a:solidFill>
                  <a:srgbClr val="000000"/>
                </a:solidFill>
                <a:latin typeface="Arial MT Pro"/>
                <a:ea typeface="Arial MT Pro"/>
                <a:cs typeface="Arial MT Pro"/>
                <a:sym typeface="Arial MT Pro"/>
              </a:rPr>
              <a:t>1. Upload face image and Twitter prof</a:t>
            </a:r>
            <a:r>
              <a:rPr lang="en-US" sz="1871">
                <a:solidFill>
                  <a:srgbClr val="000000"/>
                </a:solidFill>
                <a:latin typeface="Arial MT Pro"/>
                <a:ea typeface="Arial MT Pro"/>
                <a:cs typeface="Arial MT Pro"/>
                <a:sym typeface="Arial MT Pro"/>
              </a:rPr>
              <a:t>ile screenshot.</a:t>
            </a:r>
          </a:p>
          <a:p>
            <a:pPr algn="l">
              <a:lnSpc>
                <a:spcPts val="2619"/>
              </a:lnSpc>
            </a:pPr>
            <a:r>
              <a:rPr lang="en-US" sz="1871">
                <a:solidFill>
                  <a:srgbClr val="000000"/>
                </a:solidFill>
                <a:latin typeface="Arial MT Pro"/>
                <a:ea typeface="Arial MT Pro"/>
                <a:cs typeface="Arial MT Pro"/>
                <a:sym typeface="Arial MT Pro"/>
              </a:rPr>
              <a:t>2. </a:t>
            </a:r>
            <a:r>
              <a:rPr lang="en-US" sz="1871">
                <a:solidFill>
                  <a:srgbClr val="000000"/>
                </a:solidFill>
                <a:latin typeface="Arial MT Pro"/>
                <a:ea typeface="Arial MT Pro"/>
                <a:cs typeface="Arial MT Pro"/>
                <a:sym typeface="Arial MT Pro"/>
              </a:rPr>
              <a:t>Images are preprocessed and sent to AI models.</a:t>
            </a:r>
          </a:p>
          <a:p>
            <a:pPr algn="l">
              <a:lnSpc>
                <a:spcPts val="2619"/>
              </a:lnSpc>
            </a:pPr>
            <a:r>
              <a:rPr lang="en-US" sz="1871">
                <a:solidFill>
                  <a:srgbClr val="000000"/>
                </a:solidFill>
                <a:latin typeface="Arial MT Pro"/>
                <a:ea typeface="Arial MT Pro"/>
                <a:cs typeface="Arial MT Pro"/>
                <a:sym typeface="Arial MT Pro"/>
              </a:rPr>
              <a:t>3. </a:t>
            </a:r>
            <a:r>
              <a:rPr lang="en-US" sz="1871">
                <a:solidFill>
                  <a:srgbClr val="000000"/>
                </a:solidFill>
                <a:latin typeface="Arial MT Pro"/>
                <a:ea typeface="Arial MT Pro"/>
                <a:cs typeface="Arial MT Pro"/>
                <a:sym typeface="Arial MT Pro"/>
              </a:rPr>
              <a:t>Model</a:t>
            </a:r>
            <a:r>
              <a:rPr lang="en-US" sz="1871">
                <a:solidFill>
                  <a:srgbClr val="000000"/>
                </a:solidFill>
                <a:latin typeface="Arial MT Pro"/>
                <a:ea typeface="Arial MT Pro"/>
                <a:cs typeface="Arial MT Pro"/>
                <a:sym typeface="Arial MT Pro"/>
              </a:rPr>
              <a:t>s predict class probabilities:</a:t>
            </a:r>
          </a:p>
          <a:p>
            <a:pPr algn="l" marL="403995" indent="-201997" lvl="1">
              <a:lnSpc>
                <a:spcPts val="2619"/>
              </a:lnSpc>
              <a:buFont typeface="Arial"/>
              <a:buChar char="•"/>
            </a:pPr>
            <a:r>
              <a:rPr lang="en-US" sz="1871" i="true">
                <a:solidFill>
                  <a:srgbClr val="000000"/>
                </a:solidFill>
                <a:latin typeface="Arial MT Pro Italics"/>
                <a:ea typeface="Arial MT Pro Italics"/>
                <a:cs typeface="Arial MT Pro Italics"/>
                <a:sym typeface="Arial MT Pro Italics"/>
              </a:rPr>
              <a:t>Face: Real / Fake</a:t>
            </a:r>
          </a:p>
          <a:p>
            <a:pPr algn="l" marL="403995" indent="-201997" lvl="1">
              <a:lnSpc>
                <a:spcPts val="2619"/>
              </a:lnSpc>
              <a:spcBef>
                <a:spcPct val="0"/>
              </a:spcBef>
              <a:buFont typeface="Arial"/>
              <a:buChar char="•"/>
            </a:pPr>
            <a:r>
              <a:rPr lang="en-US" sz="1871" i="true">
                <a:solidFill>
                  <a:srgbClr val="000000"/>
                </a:solidFill>
                <a:latin typeface="Arial MT Pro Italics"/>
                <a:ea typeface="Arial MT Pro Italics"/>
                <a:cs typeface="Arial MT Pro Italics"/>
                <a:sym typeface="Arial MT Pro Italics"/>
              </a:rPr>
              <a:t>Profile: Verified / Real / Cybor</a:t>
            </a:r>
            <a:r>
              <a:rPr lang="en-US" sz="1871" i="true">
                <a:solidFill>
                  <a:srgbClr val="000000"/>
                </a:solidFill>
                <a:latin typeface="Arial MT Pro Italics"/>
                <a:ea typeface="Arial MT Pro Italics"/>
                <a:cs typeface="Arial MT Pro Italics"/>
                <a:sym typeface="Arial MT Pro Italics"/>
              </a:rPr>
              <a:t>g / Bot</a:t>
            </a:r>
          </a:p>
          <a:p>
            <a:pPr algn="l">
              <a:lnSpc>
                <a:spcPts val="2619"/>
              </a:lnSpc>
              <a:spcBef>
                <a:spcPct val="0"/>
              </a:spcBef>
            </a:pPr>
            <a:r>
              <a:rPr lang="en-US" sz="1871">
                <a:solidFill>
                  <a:srgbClr val="000000"/>
                </a:solidFill>
                <a:latin typeface="Arial MT Pro"/>
                <a:ea typeface="Arial MT Pro"/>
                <a:cs typeface="Arial MT Pro"/>
                <a:sym typeface="Arial MT Pro"/>
              </a:rPr>
              <a:t>4. </a:t>
            </a:r>
            <a:r>
              <a:rPr lang="en-US" sz="1871">
                <a:solidFill>
                  <a:srgbClr val="000000"/>
                </a:solidFill>
                <a:latin typeface="Arial MT Pro"/>
                <a:ea typeface="Arial MT Pro"/>
                <a:cs typeface="Arial MT Pro"/>
                <a:sym typeface="Arial MT Pro"/>
              </a:rPr>
              <a:t>Results are displayed:</a:t>
            </a:r>
          </a:p>
          <a:p>
            <a:pPr algn="l" marL="403995" indent="-201997" lvl="1">
              <a:lnSpc>
                <a:spcPts val="2619"/>
              </a:lnSpc>
              <a:spcBef>
                <a:spcPct val="0"/>
              </a:spcBef>
              <a:buFont typeface="Arial"/>
              <a:buChar char="•"/>
            </a:pPr>
            <a:r>
              <a:rPr lang="en-US" sz="1871" i="true">
                <a:solidFill>
                  <a:srgbClr val="000000"/>
                </a:solidFill>
                <a:latin typeface="Arial MT Pro Italics"/>
                <a:ea typeface="Arial MT Pro Italics"/>
                <a:cs typeface="Arial MT Pro Italics"/>
                <a:sym typeface="Arial MT Pro Italics"/>
              </a:rPr>
              <a:t>P</a:t>
            </a:r>
            <a:r>
              <a:rPr lang="en-US" sz="1871" i="true">
                <a:solidFill>
                  <a:srgbClr val="000000"/>
                </a:solidFill>
                <a:latin typeface="Arial MT Pro Italics"/>
                <a:ea typeface="Arial MT Pro Italics"/>
                <a:cs typeface="Arial MT Pro Italics"/>
                <a:sym typeface="Arial MT Pro Italics"/>
              </a:rPr>
              <a:t>ie charts of probabilities</a:t>
            </a:r>
          </a:p>
          <a:p>
            <a:pPr algn="l" marL="403995" indent="-201997" lvl="1">
              <a:lnSpc>
                <a:spcPts val="2619"/>
              </a:lnSpc>
              <a:spcBef>
                <a:spcPct val="0"/>
              </a:spcBef>
              <a:buFont typeface="Arial"/>
              <a:buChar char="•"/>
            </a:pPr>
            <a:r>
              <a:rPr lang="en-US" sz="1871" i="true">
                <a:solidFill>
                  <a:srgbClr val="000000"/>
                </a:solidFill>
                <a:latin typeface="Arial MT Pro Italics"/>
                <a:ea typeface="Arial MT Pro Italics"/>
                <a:cs typeface="Arial MT Pro Italics"/>
                <a:sym typeface="Arial MT Pro Italics"/>
              </a:rPr>
              <a:t>Risk heat meters</a:t>
            </a:r>
          </a:p>
          <a:p>
            <a:pPr algn="l" marL="403995" indent="-201997" lvl="1">
              <a:lnSpc>
                <a:spcPts val="2619"/>
              </a:lnSpc>
              <a:spcBef>
                <a:spcPct val="0"/>
              </a:spcBef>
              <a:buFont typeface="Arial"/>
              <a:buChar char="•"/>
            </a:pPr>
            <a:r>
              <a:rPr lang="en-US" sz="1871" i="true">
                <a:solidFill>
                  <a:srgbClr val="000000"/>
                </a:solidFill>
                <a:latin typeface="Arial MT Pro Italics"/>
                <a:ea typeface="Arial MT Pro Italics"/>
                <a:cs typeface="Arial MT Pro Italics"/>
                <a:sym typeface="Arial MT Pro Italics"/>
              </a:rPr>
              <a:t>Explainability bullets</a:t>
            </a:r>
          </a:p>
          <a:p>
            <a:pPr algn="l">
              <a:lnSpc>
                <a:spcPts val="2619"/>
              </a:lnSpc>
              <a:spcBef>
                <a:spcPct val="0"/>
              </a:spcBef>
            </a:pPr>
            <a:r>
              <a:rPr lang="en-US" sz="1871">
                <a:solidFill>
                  <a:srgbClr val="000000"/>
                </a:solidFill>
                <a:latin typeface="Arial MT Pro"/>
                <a:ea typeface="Arial MT Pro"/>
                <a:cs typeface="Arial MT Pro"/>
                <a:sym typeface="Arial MT Pro"/>
              </a:rPr>
              <a:t>5. </a:t>
            </a:r>
            <a:r>
              <a:rPr lang="en-US" sz="1871">
                <a:solidFill>
                  <a:srgbClr val="000000"/>
                </a:solidFill>
                <a:latin typeface="Arial MT Pro"/>
                <a:ea typeface="Arial MT Pro"/>
                <a:cs typeface="Arial MT Pro"/>
                <a:sym typeface="Arial MT Pro"/>
              </a:rPr>
              <a:t>Final interpretation of account au</a:t>
            </a:r>
            <a:r>
              <a:rPr lang="en-US" sz="1871">
                <a:solidFill>
                  <a:srgbClr val="000000"/>
                </a:solidFill>
                <a:latin typeface="Arial MT Pro"/>
                <a:ea typeface="Arial MT Pro"/>
                <a:cs typeface="Arial MT Pro"/>
                <a:sym typeface="Arial MT Pro"/>
              </a:rPr>
              <a:t>thenticity is generated.</a:t>
            </a:r>
          </a:p>
          <a:p>
            <a:pPr algn="l">
              <a:lnSpc>
                <a:spcPts val="2199"/>
              </a:lnSpc>
              <a:spcBef>
                <a:spcPct val="0"/>
              </a:spcBef>
            </a:pPr>
          </a:p>
        </p:txBody>
      </p:sp>
    </p:spTree>
  </p:cSld>
  <p:clrMapOvr>
    <a:masterClrMapping/>
  </p:clrMapOvr>
</p:sld>
</file>

<file path=ppt/slides/slide3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99272" y="2009499"/>
            <a:ext cx="2506161" cy="38100"/>
          </a:xfrm>
          <a:custGeom>
            <a:avLst/>
            <a:gdLst/>
            <a:ahLst/>
            <a:cxnLst/>
            <a:rect r="r" b="b" t="t" l="l"/>
            <a:pathLst>
              <a:path h="38100" w="2506161">
                <a:moveTo>
                  <a:pt x="0" y="0"/>
                </a:moveTo>
                <a:lnTo>
                  <a:pt x="2506161" y="0"/>
                </a:lnTo>
                <a:lnTo>
                  <a:pt x="2506161" y="38100"/>
                </a:lnTo>
                <a:lnTo>
                  <a:pt x="0" y="381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a:grpSpLocks noChangeAspect="true"/>
          </p:cNvGrpSpPr>
          <p:nvPr/>
        </p:nvGrpSpPr>
        <p:grpSpPr>
          <a:xfrm rot="0">
            <a:off x="0" y="0"/>
            <a:ext cx="9888655" cy="1197292"/>
            <a:chOff x="0" y="0"/>
            <a:chExt cx="9888652" cy="1197292"/>
          </a:xfrm>
        </p:grpSpPr>
        <p:sp>
          <p:nvSpPr>
            <p:cNvPr name="Freeform 4" id="4"/>
            <p:cNvSpPr/>
            <p:nvPr/>
          </p:nvSpPr>
          <p:spPr>
            <a:xfrm flipH="false" flipV="false" rot="0">
              <a:off x="0" y="0"/>
              <a:ext cx="9888601" cy="1197229"/>
            </a:xfrm>
            <a:custGeom>
              <a:avLst/>
              <a:gdLst/>
              <a:ahLst/>
              <a:cxnLst/>
              <a:rect r="r" b="b" t="t" l="l"/>
              <a:pathLst>
                <a:path h="1197229" w="9888601">
                  <a:moveTo>
                    <a:pt x="0" y="0"/>
                  </a:moveTo>
                  <a:lnTo>
                    <a:pt x="0" y="1197229"/>
                  </a:lnTo>
                  <a:lnTo>
                    <a:pt x="9888601" y="1197229"/>
                  </a:lnTo>
                  <a:lnTo>
                    <a:pt x="9888601" y="0"/>
                  </a:lnTo>
                  <a:close/>
                </a:path>
              </a:pathLst>
            </a:custGeom>
            <a:solidFill>
              <a:srgbClr val="193EB0"/>
            </a:solidFill>
          </p:spPr>
        </p:sp>
      </p:grpSp>
      <p:sp>
        <p:nvSpPr>
          <p:cNvPr name="Freeform 5" id="5"/>
          <p:cNvSpPr/>
          <p:nvPr/>
        </p:nvSpPr>
        <p:spPr>
          <a:xfrm flipH="false" flipV="false" rot="0">
            <a:off x="564918" y="6204671"/>
            <a:ext cx="8449647" cy="9525"/>
          </a:xfrm>
          <a:custGeom>
            <a:avLst/>
            <a:gdLst/>
            <a:ahLst/>
            <a:cxnLst/>
            <a:rect r="r" b="b" t="t" l="l"/>
            <a:pathLst>
              <a:path h="9525" w="8449647">
                <a:moveTo>
                  <a:pt x="0" y="0"/>
                </a:moveTo>
                <a:lnTo>
                  <a:pt x="8449647" y="0"/>
                </a:lnTo>
                <a:lnTo>
                  <a:pt x="8449647" y="9525"/>
                </a:lnTo>
                <a:lnTo>
                  <a:pt x="0" y="952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6" id="6"/>
          <p:cNvSpPr txBox="true"/>
          <p:nvPr/>
        </p:nvSpPr>
        <p:spPr>
          <a:xfrm rot="0">
            <a:off x="564918" y="6378550"/>
            <a:ext cx="2208266" cy="246974"/>
          </a:xfrm>
          <a:prstGeom prst="rect">
            <a:avLst/>
          </a:prstGeom>
        </p:spPr>
        <p:txBody>
          <a:bodyPr anchor="t" rtlCol="false" tIns="0" lIns="0" bIns="0" rIns="0">
            <a:spAutoFit/>
          </a:bodyPr>
          <a:lstStyle/>
          <a:p>
            <a:pPr algn="l">
              <a:lnSpc>
                <a:spcPts val="1819"/>
              </a:lnSpc>
            </a:pPr>
            <a:r>
              <a:rPr lang="en-US" sz="1299">
                <a:solidFill>
                  <a:srgbClr val="7F7F7F"/>
                </a:solidFill>
                <a:latin typeface="Arial MT Pro"/>
                <a:ea typeface="Arial MT Pro"/>
                <a:cs typeface="Arial MT Pro"/>
                <a:sym typeface="Arial MT Pro"/>
              </a:rPr>
              <a:t>Samsung Innovation Campus</a:t>
            </a:r>
          </a:p>
        </p:txBody>
      </p:sp>
      <p:sp>
        <p:nvSpPr>
          <p:cNvPr name="TextBox 7" id="7"/>
          <p:cNvSpPr txBox="true"/>
          <p:nvPr/>
        </p:nvSpPr>
        <p:spPr>
          <a:xfrm rot="0">
            <a:off x="558803" y="514741"/>
            <a:ext cx="2446630" cy="696998"/>
          </a:xfrm>
          <a:prstGeom prst="rect">
            <a:avLst/>
          </a:prstGeom>
        </p:spPr>
        <p:txBody>
          <a:bodyPr anchor="t" rtlCol="false" tIns="0" lIns="0" bIns="0" rIns="0">
            <a:spAutoFit/>
          </a:bodyPr>
          <a:lstStyle/>
          <a:p>
            <a:pPr algn="l">
              <a:lnSpc>
                <a:spcPts val="1756"/>
              </a:lnSpc>
            </a:pPr>
            <a:r>
              <a:rPr lang="en-US" sz="1599">
                <a:solidFill>
                  <a:srgbClr val="F2F2F2"/>
                </a:solidFill>
                <a:latin typeface="Arial MT Pro"/>
                <a:ea typeface="Arial MT Pro"/>
                <a:cs typeface="Arial MT Pro"/>
                <a:sym typeface="Arial MT Pro"/>
              </a:rPr>
              <a:t>Project 3</a:t>
            </a:r>
          </a:p>
          <a:p>
            <a:pPr algn="l">
              <a:lnSpc>
                <a:spcPts val="1756"/>
              </a:lnSpc>
            </a:pPr>
            <a:r>
              <a:rPr lang="en-US" sz="1599">
                <a:solidFill>
                  <a:srgbClr val="F2F2F2"/>
                </a:solidFill>
                <a:latin typeface="Arial MT Pro"/>
                <a:ea typeface="Arial MT Pro"/>
                <a:cs typeface="Arial MT Pro"/>
                <a:sym typeface="Arial MT Pro"/>
              </a:rPr>
              <a:t>Gr</a:t>
            </a:r>
            <a:r>
              <a:rPr lang="en-US" sz="1599">
                <a:solidFill>
                  <a:srgbClr val="F2F2F2"/>
                </a:solidFill>
                <a:latin typeface="Arial MT Pro"/>
                <a:ea typeface="Arial MT Pro"/>
                <a:cs typeface="Arial MT Pro"/>
                <a:sym typeface="Arial MT Pro"/>
              </a:rPr>
              <a:t>aduation Project</a:t>
            </a:r>
          </a:p>
          <a:p>
            <a:pPr algn="l">
              <a:lnSpc>
                <a:spcPts val="1756"/>
              </a:lnSpc>
            </a:pPr>
          </a:p>
        </p:txBody>
      </p:sp>
      <p:sp>
        <p:nvSpPr>
          <p:cNvPr name="TextBox 8" id="8"/>
          <p:cNvSpPr txBox="true"/>
          <p:nvPr/>
        </p:nvSpPr>
        <p:spPr>
          <a:xfrm rot="0">
            <a:off x="1165717" y="752685"/>
            <a:ext cx="72009" cy="311077"/>
          </a:xfrm>
          <a:prstGeom prst="rect">
            <a:avLst/>
          </a:prstGeom>
        </p:spPr>
        <p:txBody>
          <a:bodyPr anchor="t" rtlCol="false" tIns="0" lIns="0" bIns="0" rIns="0">
            <a:spAutoFit/>
          </a:bodyPr>
          <a:lstStyle/>
          <a:p>
            <a:pPr algn="l">
              <a:lnSpc>
                <a:spcPts val="2195"/>
              </a:lnSpc>
            </a:pPr>
            <a:r>
              <a:rPr lang="en-US" sz="1999">
                <a:solidFill>
                  <a:srgbClr val="F2F2F2"/>
                </a:solidFill>
                <a:latin typeface="Arial MT Pro"/>
                <a:ea typeface="Arial MT Pro"/>
                <a:cs typeface="Arial MT Pro"/>
                <a:sym typeface="Arial MT Pro"/>
              </a:rPr>
              <a:t> </a:t>
            </a:r>
          </a:p>
        </p:txBody>
      </p:sp>
      <p:sp>
        <p:nvSpPr>
          <p:cNvPr name="TextBox 9" id="9"/>
          <p:cNvSpPr txBox="true"/>
          <p:nvPr/>
        </p:nvSpPr>
        <p:spPr>
          <a:xfrm rot="0">
            <a:off x="499272" y="1424638"/>
            <a:ext cx="9302087" cy="601852"/>
          </a:xfrm>
          <a:prstGeom prst="rect">
            <a:avLst/>
          </a:prstGeom>
        </p:spPr>
        <p:txBody>
          <a:bodyPr anchor="t" rtlCol="false" tIns="0" lIns="0" bIns="0" rIns="0">
            <a:spAutoFit/>
          </a:bodyPr>
          <a:lstStyle/>
          <a:p>
            <a:pPr algn="l">
              <a:lnSpc>
                <a:spcPts val="4653"/>
              </a:lnSpc>
            </a:pPr>
            <a:r>
              <a:rPr lang="en-US" b="true" sz="3324">
                <a:solidFill>
                  <a:srgbClr val="0C0C0C"/>
                </a:solidFill>
                <a:latin typeface="Poppins Bold"/>
                <a:ea typeface="Poppins Bold"/>
                <a:cs typeface="Poppins Bold"/>
                <a:sym typeface="Poppins Bold"/>
              </a:rPr>
              <a:t>Understanding Account Authenticity</a:t>
            </a:r>
          </a:p>
        </p:txBody>
      </p:sp>
      <p:sp>
        <p:nvSpPr>
          <p:cNvPr name="TextBox 10" id="10"/>
          <p:cNvSpPr txBox="true"/>
          <p:nvPr/>
        </p:nvSpPr>
        <p:spPr>
          <a:xfrm rot="0">
            <a:off x="499272" y="2276199"/>
            <a:ext cx="9196969" cy="3547206"/>
          </a:xfrm>
          <a:prstGeom prst="rect">
            <a:avLst/>
          </a:prstGeom>
        </p:spPr>
        <p:txBody>
          <a:bodyPr anchor="t" rtlCol="false" tIns="0" lIns="0" bIns="0" rIns="0">
            <a:spAutoFit/>
          </a:bodyPr>
          <a:lstStyle/>
          <a:p>
            <a:pPr algn="l">
              <a:lnSpc>
                <a:spcPts val="2619"/>
              </a:lnSpc>
            </a:pPr>
            <a:r>
              <a:rPr lang="en-US" sz="1871" b="true">
                <a:solidFill>
                  <a:srgbClr val="000000"/>
                </a:solidFill>
                <a:latin typeface="Arial MT Pro Bold"/>
                <a:ea typeface="Arial MT Pro Bold"/>
                <a:cs typeface="Arial MT Pro Bold"/>
                <a:sym typeface="Arial MT Pro Bold"/>
              </a:rPr>
              <a:t>1. Real / Verified Prof</a:t>
            </a:r>
            <a:r>
              <a:rPr lang="en-US" sz="1871" b="true">
                <a:solidFill>
                  <a:srgbClr val="000000"/>
                </a:solidFill>
                <a:latin typeface="Arial MT Pro Bold"/>
                <a:ea typeface="Arial MT Pro Bold"/>
                <a:cs typeface="Arial MT Pro Bold"/>
                <a:sym typeface="Arial MT Pro Bold"/>
              </a:rPr>
              <a:t>ile + Real Face</a:t>
            </a:r>
          </a:p>
          <a:p>
            <a:pPr algn="l" marL="403995" indent="-201997" lvl="1">
              <a:lnSpc>
                <a:spcPts val="2619"/>
              </a:lnSpc>
              <a:buFont typeface="Arial"/>
              <a:buChar char="•"/>
            </a:pPr>
            <a:r>
              <a:rPr lang="en-US" sz="1871">
                <a:solidFill>
                  <a:srgbClr val="000000"/>
                </a:solidFill>
                <a:latin typeface="Arial MT Pro"/>
                <a:ea typeface="Arial MT Pro"/>
                <a:cs typeface="Arial MT Pro"/>
                <a:sym typeface="Arial MT Pro"/>
              </a:rPr>
              <a:t>Most</a:t>
            </a:r>
            <a:r>
              <a:rPr lang="en-US" sz="1871">
                <a:solidFill>
                  <a:srgbClr val="000000"/>
                </a:solidFill>
                <a:latin typeface="Arial MT Pro"/>
                <a:ea typeface="Arial MT Pro"/>
                <a:cs typeface="Arial MT Pro"/>
                <a:sym typeface="Arial MT Pro"/>
              </a:rPr>
              <a:t> lik</a:t>
            </a:r>
            <a:r>
              <a:rPr lang="en-US" sz="1871">
                <a:solidFill>
                  <a:srgbClr val="000000"/>
                </a:solidFill>
                <a:latin typeface="Arial MT Pro"/>
                <a:ea typeface="Arial MT Pro"/>
                <a:cs typeface="Arial MT Pro"/>
                <a:sym typeface="Arial MT Pro"/>
              </a:rPr>
              <a:t>ely a genuine account.</a:t>
            </a:r>
          </a:p>
          <a:p>
            <a:pPr algn="l" marL="403995" indent="-201997" lvl="1">
              <a:lnSpc>
                <a:spcPts val="2619"/>
              </a:lnSpc>
              <a:buFont typeface="Arial"/>
              <a:buChar char="•"/>
            </a:pPr>
            <a:r>
              <a:rPr lang="en-US" sz="1871">
                <a:solidFill>
                  <a:srgbClr val="000000"/>
                </a:solidFill>
                <a:latin typeface="Arial MT Pro"/>
                <a:ea typeface="Arial MT Pro"/>
                <a:cs typeface="Arial MT Pro"/>
                <a:sym typeface="Arial MT Pro"/>
              </a:rPr>
              <a:t>Face shows no signs of deepfake artifacts.</a:t>
            </a:r>
          </a:p>
          <a:p>
            <a:pPr algn="l" marL="403995" indent="-201997" lvl="1">
              <a:lnSpc>
                <a:spcPts val="2619"/>
              </a:lnSpc>
              <a:buFont typeface="Arial"/>
              <a:buChar char="•"/>
            </a:pPr>
            <a:r>
              <a:rPr lang="en-US" sz="1871">
                <a:solidFill>
                  <a:srgbClr val="000000"/>
                </a:solidFill>
                <a:latin typeface="Arial MT Pro"/>
                <a:ea typeface="Arial MT Pro"/>
                <a:cs typeface="Arial MT Pro"/>
                <a:sym typeface="Arial MT Pro"/>
              </a:rPr>
              <a:t>Pr</a:t>
            </a:r>
            <a:r>
              <a:rPr lang="en-US" sz="1871">
                <a:solidFill>
                  <a:srgbClr val="000000"/>
                </a:solidFill>
                <a:latin typeface="Arial MT Pro"/>
                <a:ea typeface="Arial MT Pro"/>
                <a:cs typeface="Arial MT Pro"/>
                <a:sym typeface="Arial MT Pro"/>
              </a:rPr>
              <a:t>ofile i</a:t>
            </a:r>
            <a:r>
              <a:rPr lang="en-US" sz="1871">
                <a:solidFill>
                  <a:srgbClr val="000000"/>
                </a:solidFill>
                <a:latin typeface="Arial MT Pro"/>
                <a:ea typeface="Arial MT Pro"/>
                <a:cs typeface="Arial MT Pro"/>
                <a:sym typeface="Arial MT Pro"/>
              </a:rPr>
              <a:t>s authentic and trustworthy.</a:t>
            </a:r>
          </a:p>
          <a:p>
            <a:pPr algn="l">
              <a:lnSpc>
                <a:spcPts val="2619"/>
              </a:lnSpc>
            </a:pPr>
            <a:r>
              <a:rPr lang="en-US" sz="1871" b="true">
                <a:solidFill>
                  <a:srgbClr val="000000"/>
                </a:solidFill>
                <a:latin typeface="Arial MT Pro Bold"/>
                <a:ea typeface="Arial MT Pro Bold"/>
                <a:cs typeface="Arial MT Pro Bold"/>
                <a:sym typeface="Arial MT Pro Bold"/>
              </a:rPr>
              <a:t>2. </a:t>
            </a:r>
            <a:r>
              <a:rPr lang="en-US" sz="1871" b="true">
                <a:solidFill>
                  <a:srgbClr val="000000"/>
                </a:solidFill>
                <a:latin typeface="Arial MT Pro Bold"/>
                <a:ea typeface="Arial MT Pro Bold"/>
                <a:cs typeface="Arial MT Pro Bold"/>
                <a:sym typeface="Arial MT Pro Bold"/>
              </a:rPr>
              <a:t>Real / </a:t>
            </a:r>
            <a:r>
              <a:rPr lang="en-US" sz="1871" b="true">
                <a:solidFill>
                  <a:srgbClr val="000000"/>
                </a:solidFill>
                <a:latin typeface="Arial MT Pro Bold"/>
                <a:ea typeface="Arial MT Pro Bold"/>
                <a:cs typeface="Arial MT Pro Bold"/>
                <a:sym typeface="Arial MT Pro Bold"/>
              </a:rPr>
              <a:t>V</a:t>
            </a:r>
            <a:r>
              <a:rPr lang="en-US" sz="1871" b="true">
                <a:solidFill>
                  <a:srgbClr val="000000"/>
                </a:solidFill>
                <a:latin typeface="Arial MT Pro Bold"/>
                <a:ea typeface="Arial MT Pro Bold"/>
                <a:cs typeface="Arial MT Pro Bold"/>
                <a:sym typeface="Arial MT Pro Bold"/>
              </a:rPr>
              <a:t>e</a:t>
            </a:r>
            <a:r>
              <a:rPr lang="en-US" sz="1871" b="true">
                <a:solidFill>
                  <a:srgbClr val="000000"/>
                </a:solidFill>
                <a:latin typeface="Arial MT Pro Bold"/>
                <a:ea typeface="Arial MT Pro Bold"/>
                <a:cs typeface="Arial MT Pro Bold"/>
                <a:sym typeface="Arial MT Pro Bold"/>
              </a:rPr>
              <a:t>rified </a:t>
            </a:r>
            <a:r>
              <a:rPr lang="en-US" sz="1871" b="true">
                <a:solidFill>
                  <a:srgbClr val="000000"/>
                </a:solidFill>
                <a:latin typeface="Arial MT Pro Bold"/>
                <a:ea typeface="Arial MT Pro Bold"/>
                <a:cs typeface="Arial MT Pro Bold"/>
                <a:sym typeface="Arial MT Pro Bold"/>
              </a:rPr>
              <a:t>Profile</a:t>
            </a:r>
            <a:r>
              <a:rPr lang="en-US" sz="1871" b="true">
                <a:solidFill>
                  <a:srgbClr val="000000"/>
                </a:solidFill>
                <a:latin typeface="Arial MT Pro Bold"/>
                <a:ea typeface="Arial MT Pro Bold"/>
                <a:cs typeface="Arial MT Pro Bold"/>
                <a:sym typeface="Arial MT Pro Bold"/>
              </a:rPr>
              <a:t> +</a:t>
            </a:r>
            <a:r>
              <a:rPr lang="en-US" sz="1871" b="true">
                <a:solidFill>
                  <a:srgbClr val="000000"/>
                </a:solidFill>
                <a:latin typeface="Arial MT Pro Bold"/>
                <a:ea typeface="Arial MT Pro Bold"/>
                <a:cs typeface="Arial MT Pro Bold"/>
                <a:sym typeface="Arial MT Pro Bold"/>
              </a:rPr>
              <a:t> </a:t>
            </a:r>
            <a:r>
              <a:rPr lang="en-US" sz="1871" b="true">
                <a:solidFill>
                  <a:srgbClr val="000000"/>
                </a:solidFill>
                <a:latin typeface="Arial MT Pro Bold"/>
                <a:ea typeface="Arial MT Pro Bold"/>
                <a:cs typeface="Arial MT Pro Bold"/>
                <a:sym typeface="Arial MT Pro Bold"/>
              </a:rPr>
              <a:t>AI‑Gen</a:t>
            </a:r>
            <a:r>
              <a:rPr lang="en-US" sz="1871" b="true">
                <a:solidFill>
                  <a:srgbClr val="000000"/>
                </a:solidFill>
                <a:latin typeface="Arial MT Pro Bold"/>
                <a:ea typeface="Arial MT Pro Bold"/>
                <a:cs typeface="Arial MT Pro Bold"/>
                <a:sym typeface="Arial MT Pro Bold"/>
              </a:rPr>
              <a:t>er</a:t>
            </a:r>
            <a:r>
              <a:rPr lang="en-US" sz="1871" b="true">
                <a:solidFill>
                  <a:srgbClr val="000000"/>
                </a:solidFill>
                <a:latin typeface="Arial MT Pro Bold"/>
                <a:ea typeface="Arial MT Pro Bold"/>
                <a:cs typeface="Arial MT Pro Bold"/>
                <a:sym typeface="Arial MT Pro Bold"/>
              </a:rPr>
              <a:t>at</a:t>
            </a:r>
            <a:r>
              <a:rPr lang="en-US" sz="1871" b="true">
                <a:solidFill>
                  <a:srgbClr val="000000"/>
                </a:solidFill>
                <a:latin typeface="Arial MT Pro Bold"/>
                <a:ea typeface="Arial MT Pro Bold"/>
                <a:cs typeface="Arial MT Pro Bold"/>
                <a:sym typeface="Arial MT Pro Bold"/>
              </a:rPr>
              <a:t>ed / </a:t>
            </a:r>
            <a:r>
              <a:rPr lang="en-US" sz="1871" b="true">
                <a:solidFill>
                  <a:srgbClr val="000000"/>
                </a:solidFill>
                <a:latin typeface="Arial MT Pro Bold"/>
                <a:ea typeface="Arial MT Pro Bold"/>
                <a:cs typeface="Arial MT Pro Bold"/>
                <a:sym typeface="Arial MT Pro Bold"/>
              </a:rPr>
              <a:t>Fake Face</a:t>
            </a:r>
          </a:p>
          <a:p>
            <a:pPr algn="l" marL="403995" indent="-201997" lvl="1">
              <a:lnSpc>
                <a:spcPts val="2619"/>
              </a:lnSpc>
              <a:spcBef>
                <a:spcPct val="0"/>
              </a:spcBef>
              <a:buFont typeface="Arial"/>
              <a:buChar char="•"/>
            </a:pPr>
            <a:r>
              <a:rPr lang="en-US" sz="1871">
                <a:solidFill>
                  <a:srgbClr val="000000"/>
                </a:solidFill>
                <a:latin typeface="Arial MT Pro"/>
                <a:ea typeface="Arial MT Pro"/>
                <a:cs typeface="Arial MT Pro"/>
                <a:sym typeface="Arial MT Pro"/>
              </a:rPr>
              <a:t>Real </a:t>
            </a:r>
            <a:r>
              <a:rPr lang="en-US" sz="1871">
                <a:solidFill>
                  <a:srgbClr val="000000"/>
                </a:solidFill>
                <a:latin typeface="Arial MT Pro"/>
                <a:ea typeface="Arial MT Pro"/>
                <a:cs typeface="Arial MT Pro"/>
                <a:sym typeface="Arial MT Pro"/>
              </a:rPr>
              <a:t>account,</a:t>
            </a:r>
            <a:r>
              <a:rPr lang="en-US" sz="1871">
                <a:solidFill>
                  <a:srgbClr val="000000"/>
                </a:solidFill>
                <a:latin typeface="Arial MT Pro"/>
                <a:ea typeface="Arial MT Pro"/>
                <a:cs typeface="Arial MT Pro"/>
                <a:sym typeface="Arial MT Pro"/>
              </a:rPr>
              <a:t> b</a:t>
            </a:r>
            <a:r>
              <a:rPr lang="en-US" sz="1871">
                <a:solidFill>
                  <a:srgbClr val="000000"/>
                </a:solidFill>
                <a:latin typeface="Arial MT Pro"/>
                <a:ea typeface="Arial MT Pro"/>
                <a:cs typeface="Arial MT Pro"/>
                <a:sym typeface="Arial MT Pro"/>
              </a:rPr>
              <a:t>ut</a:t>
            </a:r>
            <a:r>
              <a:rPr lang="en-US" sz="1871">
                <a:solidFill>
                  <a:srgbClr val="000000"/>
                </a:solidFill>
                <a:latin typeface="Arial MT Pro"/>
                <a:ea typeface="Arial MT Pro"/>
                <a:cs typeface="Arial MT Pro"/>
                <a:sym typeface="Arial MT Pro"/>
              </a:rPr>
              <a:t> </a:t>
            </a:r>
            <a:r>
              <a:rPr lang="en-US" sz="1871">
                <a:solidFill>
                  <a:srgbClr val="000000"/>
                </a:solidFill>
                <a:latin typeface="Arial MT Pro"/>
                <a:ea typeface="Arial MT Pro"/>
                <a:cs typeface="Arial MT Pro"/>
                <a:sym typeface="Arial MT Pro"/>
              </a:rPr>
              <a:t>user</a:t>
            </a:r>
            <a:r>
              <a:rPr lang="en-US" sz="1871">
                <a:solidFill>
                  <a:srgbClr val="000000"/>
                </a:solidFill>
                <a:latin typeface="Arial MT Pro"/>
                <a:ea typeface="Arial MT Pro"/>
                <a:cs typeface="Arial MT Pro"/>
                <a:sym typeface="Arial MT Pro"/>
              </a:rPr>
              <a:t> </a:t>
            </a:r>
            <a:r>
              <a:rPr lang="en-US" sz="1871">
                <a:solidFill>
                  <a:srgbClr val="000000"/>
                </a:solidFill>
                <a:latin typeface="Arial MT Pro"/>
                <a:ea typeface="Arial MT Pro"/>
                <a:cs typeface="Arial MT Pro"/>
                <a:sym typeface="Arial MT Pro"/>
              </a:rPr>
              <a:t>migh</a:t>
            </a:r>
            <a:r>
              <a:rPr lang="en-US" sz="1871">
                <a:solidFill>
                  <a:srgbClr val="000000"/>
                </a:solidFill>
                <a:latin typeface="Arial MT Pro"/>
                <a:ea typeface="Arial MT Pro"/>
                <a:cs typeface="Arial MT Pro"/>
                <a:sym typeface="Arial MT Pro"/>
              </a:rPr>
              <a:t>t</a:t>
            </a:r>
            <a:r>
              <a:rPr lang="en-US" sz="1871">
                <a:solidFill>
                  <a:srgbClr val="000000"/>
                </a:solidFill>
                <a:latin typeface="Arial MT Pro"/>
                <a:ea typeface="Arial MT Pro"/>
                <a:cs typeface="Arial MT Pro"/>
                <a:sym typeface="Arial MT Pro"/>
              </a:rPr>
              <a:t> b</a:t>
            </a:r>
            <a:r>
              <a:rPr lang="en-US" sz="1871">
                <a:solidFill>
                  <a:srgbClr val="000000"/>
                </a:solidFill>
                <a:latin typeface="Arial MT Pro"/>
                <a:ea typeface="Arial MT Pro"/>
                <a:cs typeface="Arial MT Pro"/>
                <a:sym typeface="Arial MT Pro"/>
              </a:rPr>
              <a:t>e using AI-generated</a:t>
            </a:r>
            <a:r>
              <a:rPr lang="en-US" sz="1871">
                <a:solidFill>
                  <a:srgbClr val="000000"/>
                </a:solidFill>
                <a:latin typeface="Arial MT Pro"/>
                <a:ea typeface="Arial MT Pro"/>
                <a:cs typeface="Arial MT Pro"/>
                <a:sym typeface="Arial MT Pro"/>
              </a:rPr>
              <a:t> </a:t>
            </a:r>
            <a:r>
              <a:rPr lang="en-US" sz="1871">
                <a:solidFill>
                  <a:srgbClr val="000000"/>
                </a:solidFill>
                <a:latin typeface="Arial MT Pro"/>
                <a:ea typeface="Arial MT Pro"/>
                <a:cs typeface="Arial MT Pro"/>
                <a:sym typeface="Arial MT Pro"/>
              </a:rPr>
              <a:t>avat</a:t>
            </a:r>
            <a:r>
              <a:rPr lang="en-US" sz="1871">
                <a:solidFill>
                  <a:srgbClr val="000000"/>
                </a:solidFill>
                <a:latin typeface="Arial MT Pro"/>
                <a:ea typeface="Arial MT Pro"/>
                <a:cs typeface="Arial MT Pro"/>
                <a:sym typeface="Arial MT Pro"/>
              </a:rPr>
              <a:t>ars</a:t>
            </a:r>
            <a:r>
              <a:rPr lang="en-US" sz="1871">
                <a:solidFill>
                  <a:srgbClr val="000000"/>
                </a:solidFill>
                <a:latin typeface="Arial MT Pro"/>
                <a:ea typeface="Arial MT Pro"/>
                <a:cs typeface="Arial MT Pro"/>
                <a:sym typeface="Arial MT Pro"/>
              </a:rPr>
              <a:t>.</a:t>
            </a:r>
          </a:p>
          <a:p>
            <a:pPr algn="l" marL="403995" indent="-201997" lvl="1">
              <a:lnSpc>
                <a:spcPts val="2619"/>
              </a:lnSpc>
              <a:spcBef>
                <a:spcPct val="0"/>
              </a:spcBef>
              <a:buFont typeface="Arial"/>
              <a:buChar char="•"/>
            </a:pPr>
            <a:r>
              <a:rPr lang="en-US" sz="1871">
                <a:solidFill>
                  <a:srgbClr val="000000"/>
                </a:solidFill>
                <a:latin typeface="Arial MT Pro"/>
                <a:ea typeface="Arial MT Pro"/>
                <a:cs typeface="Arial MT Pro"/>
                <a:sym typeface="Arial MT Pro"/>
              </a:rPr>
              <a:t>C</a:t>
            </a:r>
            <a:r>
              <a:rPr lang="en-US" sz="1871">
                <a:solidFill>
                  <a:srgbClr val="000000"/>
                </a:solidFill>
                <a:latin typeface="Arial MT Pro"/>
                <a:ea typeface="Arial MT Pro"/>
                <a:cs typeface="Arial MT Pro"/>
                <a:sym typeface="Arial MT Pro"/>
              </a:rPr>
              <a:t>o</a:t>
            </a:r>
            <a:r>
              <a:rPr lang="en-US" sz="1871">
                <a:solidFill>
                  <a:srgbClr val="000000"/>
                </a:solidFill>
                <a:latin typeface="Arial MT Pro"/>
                <a:ea typeface="Arial MT Pro"/>
                <a:cs typeface="Arial MT Pro"/>
                <a:sym typeface="Arial MT Pro"/>
              </a:rPr>
              <a:t>uld</a:t>
            </a:r>
            <a:r>
              <a:rPr lang="en-US" sz="1871">
                <a:solidFill>
                  <a:srgbClr val="000000"/>
                </a:solidFill>
                <a:latin typeface="Arial MT Pro"/>
                <a:ea typeface="Arial MT Pro"/>
                <a:cs typeface="Arial MT Pro"/>
                <a:sym typeface="Arial MT Pro"/>
              </a:rPr>
              <a:t> i</a:t>
            </a:r>
            <a:r>
              <a:rPr lang="en-US" sz="1871">
                <a:solidFill>
                  <a:srgbClr val="000000"/>
                </a:solidFill>
                <a:latin typeface="Arial MT Pro"/>
                <a:ea typeface="Arial MT Pro"/>
                <a:cs typeface="Arial MT Pro"/>
                <a:sym typeface="Arial MT Pro"/>
              </a:rPr>
              <a:t>nd</a:t>
            </a:r>
            <a:r>
              <a:rPr lang="en-US" sz="1871">
                <a:solidFill>
                  <a:srgbClr val="000000"/>
                </a:solidFill>
                <a:latin typeface="Arial MT Pro"/>
                <a:ea typeface="Arial MT Pro"/>
                <a:cs typeface="Arial MT Pro"/>
                <a:sym typeface="Arial MT Pro"/>
              </a:rPr>
              <a:t>i</a:t>
            </a:r>
            <a:r>
              <a:rPr lang="en-US" sz="1871">
                <a:solidFill>
                  <a:srgbClr val="000000"/>
                </a:solidFill>
                <a:latin typeface="Arial MT Pro"/>
                <a:ea typeface="Arial MT Pro"/>
                <a:cs typeface="Arial MT Pro"/>
                <a:sym typeface="Arial MT Pro"/>
              </a:rPr>
              <a:t>ca</a:t>
            </a:r>
            <a:r>
              <a:rPr lang="en-US" sz="1871">
                <a:solidFill>
                  <a:srgbClr val="000000"/>
                </a:solidFill>
                <a:latin typeface="Arial MT Pro"/>
                <a:ea typeface="Arial MT Pro"/>
                <a:cs typeface="Arial MT Pro"/>
                <a:sym typeface="Arial MT Pro"/>
              </a:rPr>
              <a:t>te</a:t>
            </a:r>
            <a:r>
              <a:rPr lang="en-US" sz="1871">
                <a:solidFill>
                  <a:srgbClr val="000000"/>
                </a:solidFill>
                <a:latin typeface="Arial MT Pro"/>
                <a:ea typeface="Arial MT Pro"/>
                <a:cs typeface="Arial MT Pro"/>
                <a:sym typeface="Arial MT Pro"/>
              </a:rPr>
              <a:t>:</a:t>
            </a:r>
          </a:p>
          <a:p>
            <a:pPr algn="l" marL="807990" indent="-269330" lvl="2">
              <a:lnSpc>
                <a:spcPts val="2619"/>
              </a:lnSpc>
              <a:spcBef>
                <a:spcPct val="0"/>
              </a:spcBef>
              <a:buFont typeface="Arial"/>
              <a:buChar char="⚬"/>
            </a:pPr>
            <a:r>
              <a:rPr lang="en-US" sz="1871">
                <a:solidFill>
                  <a:srgbClr val="000000"/>
                </a:solidFill>
                <a:latin typeface="Arial MT Pro"/>
                <a:ea typeface="Arial MT Pro"/>
                <a:cs typeface="Arial MT Pro"/>
                <a:sym typeface="Arial MT Pro"/>
              </a:rPr>
              <a:t>Fun</a:t>
            </a:r>
            <a:r>
              <a:rPr lang="en-US" sz="1871">
                <a:solidFill>
                  <a:srgbClr val="000000"/>
                </a:solidFill>
                <a:latin typeface="Arial MT Pro"/>
                <a:ea typeface="Arial MT Pro"/>
                <a:cs typeface="Arial MT Pro"/>
                <a:sym typeface="Arial MT Pro"/>
              </a:rPr>
              <a:t> </a:t>
            </a:r>
            <a:r>
              <a:rPr lang="en-US" sz="1871">
                <a:solidFill>
                  <a:srgbClr val="000000"/>
                </a:solidFill>
                <a:latin typeface="Arial MT Pro"/>
                <a:ea typeface="Arial MT Pro"/>
                <a:cs typeface="Arial MT Pro"/>
                <a:sym typeface="Arial MT Pro"/>
              </a:rPr>
              <a:t>wit</a:t>
            </a:r>
            <a:r>
              <a:rPr lang="en-US" sz="1871">
                <a:solidFill>
                  <a:srgbClr val="000000"/>
                </a:solidFill>
                <a:latin typeface="Arial MT Pro"/>
                <a:ea typeface="Arial MT Pro"/>
                <a:cs typeface="Arial MT Pro"/>
                <a:sym typeface="Arial MT Pro"/>
              </a:rPr>
              <a:t>h </a:t>
            </a:r>
            <a:r>
              <a:rPr lang="en-US" sz="1871">
                <a:solidFill>
                  <a:srgbClr val="000000"/>
                </a:solidFill>
                <a:latin typeface="Arial MT Pro"/>
                <a:ea typeface="Arial MT Pro"/>
                <a:cs typeface="Arial MT Pro"/>
                <a:sym typeface="Arial MT Pro"/>
              </a:rPr>
              <a:t>AI fac</a:t>
            </a:r>
            <a:r>
              <a:rPr lang="en-US" sz="1871">
                <a:solidFill>
                  <a:srgbClr val="000000"/>
                </a:solidFill>
                <a:latin typeface="Arial MT Pro"/>
                <a:ea typeface="Arial MT Pro"/>
                <a:cs typeface="Arial MT Pro"/>
                <a:sym typeface="Arial MT Pro"/>
              </a:rPr>
              <a:t>es</a:t>
            </a:r>
          </a:p>
          <a:p>
            <a:pPr algn="l" marL="807990" indent="-269330" lvl="2">
              <a:lnSpc>
                <a:spcPts val="2619"/>
              </a:lnSpc>
              <a:spcBef>
                <a:spcPct val="0"/>
              </a:spcBef>
              <a:buFont typeface="Arial"/>
              <a:buChar char="⚬"/>
            </a:pPr>
            <a:r>
              <a:rPr lang="en-US" sz="1871">
                <a:solidFill>
                  <a:srgbClr val="000000"/>
                </a:solidFill>
                <a:latin typeface="Arial MT Pro"/>
                <a:ea typeface="Arial MT Pro"/>
                <a:cs typeface="Arial MT Pro"/>
                <a:sym typeface="Arial MT Pro"/>
              </a:rPr>
              <a:t>Pr</a:t>
            </a:r>
            <a:r>
              <a:rPr lang="en-US" sz="1871">
                <a:solidFill>
                  <a:srgbClr val="000000"/>
                </a:solidFill>
                <a:latin typeface="Arial MT Pro"/>
                <a:ea typeface="Arial MT Pro"/>
                <a:cs typeface="Arial MT Pro"/>
                <a:sym typeface="Arial MT Pro"/>
              </a:rPr>
              <a:t>i</a:t>
            </a:r>
            <a:r>
              <a:rPr lang="en-US" sz="1871">
                <a:solidFill>
                  <a:srgbClr val="000000"/>
                </a:solidFill>
                <a:latin typeface="Arial MT Pro"/>
                <a:ea typeface="Arial MT Pro"/>
                <a:cs typeface="Arial MT Pro"/>
                <a:sym typeface="Arial MT Pro"/>
              </a:rPr>
              <a:t>v</a:t>
            </a:r>
            <a:r>
              <a:rPr lang="en-US" sz="1871">
                <a:solidFill>
                  <a:srgbClr val="000000"/>
                </a:solidFill>
                <a:latin typeface="Arial MT Pro"/>
                <a:ea typeface="Arial MT Pro"/>
                <a:cs typeface="Arial MT Pro"/>
                <a:sym typeface="Arial MT Pro"/>
              </a:rPr>
              <a:t>a</a:t>
            </a:r>
            <a:r>
              <a:rPr lang="en-US" sz="1871">
                <a:solidFill>
                  <a:srgbClr val="000000"/>
                </a:solidFill>
                <a:latin typeface="Arial MT Pro"/>
                <a:ea typeface="Arial MT Pro"/>
                <a:cs typeface="Arial MT Pro"/>
                <a:sym typeface="Arial MT Pro"/>
              </a:rPr>
              <a:t>cy / </a:t>
            </a:r>
            <a:r>
              <a:rPr lang="en-US" sz="1871">
                <a:solidFill>
                  <a:srgbClr val="000000"/>
                </a:solidFill>
                <a:latin typeface="Arial MT Pro"/>
                <a:ea typeface="Arial MT Pro"/>
                <a:cs typeface="Arial MT Pro"/>
                <a:sym typeface="Arial MT Pro"/>
              </a:rPr>
              <a:t>i</a:t>
            </a:r>
            <a:r>
              <a:rPr lang="en-US" sz="1871">
                <a:solidFill>
                  <a:srgbClr val="000000"/>
                </a:solidFill>
                <a:latin typeface="Arial MT Pro"/>
                <a:ea typeface="Arial MT Pro"/>
                <a:cs typeface="Arial MT Pro"/>
                <a:sym typeface="Arial MT Pro"/>
              </a:rPr>
              <a:t>dent</a:t>
            </a:r>
            <a:r>
              <a:rPr lang="en-US" sz="1871">
                <a:solidFill>
                  <a:srgbClr val="000000"/>
                </a:solidFill>
                <a:latin typeface="Arial MT Pro"/>
                <a:ea typeface="Arial MT Pro"/>
                <a:cs typeface="Arial MT Pro"/>
                <a:sym typeface="Arial MT Pro"/>
              </a:rPr>
              <a:t>ity </a:t>
            </a:r>
            <a:r>
              <a:rPr lang="en-US" sz="1871">
                <a:solidFill>
                  <a:srgbClr val="000000"/>
                </a:solidFill>
                <a:latin typeface="Arial MT Pro"/>
                <a:ea typeface="Arial MT Pro"/>
                <a:cs typeface="Arial MT Pro"/>
                <a:sym typeface="Arial MT Pro"/>
              </a:rPr>
              <a:t>concea</a:t>
            </a:r>
            <a:r>
              <a:rPr lang="en-US" sz="1871">
                <a:solidFill>
                  <a:srgbClr val="000000"/>
                </a:solidFill>
                <a:latin typeface="Arial MT Pro"/>
                <a:ea typeface="Arial MT Pro"/>
                <a:cs typeface="Arial MT Pro"/>
                <a:sym typeface="Arial MT Pro"/>
              </a:rPr>
              <a:t>l</a:t>
            </a:r>
            <a:r>
              <a:rPr lang="en-US" sz="1871">
                <a:solidFill>
                  <a:srgbClr val="000000"/>
                </a:solidFill>
                <a:latin typeface="Arial MT Pro"/>
                <a:ea typeface="Arial MT Pro"/>
                <a:cs typeface="Arial MT Pro"/>
                <a:sym typeface="Arial MT Pro"/>
              </a:rPr>
              <a:t>m</a:t>
            </a:r>
            <a:r>
              <a:rPr lang="en-US" sz="1871">
                <a:solidFill>
                  <a:srgbClr val="000000"/>
                </a:solidFill>
                <a:latin typeface="Arial MT Pro"/>
                <a:ea typeface="Arial MT Pro"/>
                <a:cs typeface="Arial MT Pro"/>
                <a:sym typeface="Arial MT Pro"/>
              </a:rPr>
              <a:t>e</a:t>
            </a:r>
            <a:r>
              <a:rPr lang="en-US" sz="1871">
                <a:solidFill>
                  <a:srgbClr val="000000"/>
                </a:solidFill>
                <a:latin typeface="Arial MT Pro"/>
                <a:ea typeface="Arial MT Pro"/>
                <a:cs typeface="Arial MT Pro"/>
                <a:sym typeface="Arial MT Pro"/>
              </a:rPr>
              <a:t>n</a:t>
            </a:r>
            <a:r>
              <a:rPr lang="en-US" sz="1871">
                <a:solidFill>
                  <a:srgbClr val="000000"/>
                </a:solidFill>
                <a:latin typeface="Arial MT Pro"/>
                <a:ea typeface="Arial MT Pro"/>
                <a:cs typeface="Arial MT Pro"/>
                <a:sym typeface="Arial MT Pro"/>
              </a:rPr>
              <a:t>t</a:t>
            </a:r>
          </a:p>
          <a:p>
            <a:pPr algn="l" marL="403995" indent="-201997" lvl="1">
              <a:lnSpc>
                <a:spcPts val="2619"/>
              </a:lnSpc>
              <a:spcBef>
                <a:spcPct val="0"/>
              </a:spcBef>
              <a:buFont typeface="Arial"/>
              <a:buChar char="•"/>
            </a:pPr>
            <a:r>
              <a:rPr lang="en-US" sz="1871">
                <a:solidFill>
                  <a:srgbClr val="000000"/>
                </a:solidFill>
                <a:latin typeface="Arial MT Pro"/>
                <a:ea typeface="Arial MT Pro"/>
                <a:cs typeface="Arial MT Pro"/>
                <a:sym typeface="Arial MT Pro"/>
              </a:rPr>
              <a:t>Prof</a:t>
            </a:r>
            <a:r>
              <a:rPr lang="en-US" sz="1871">
                <a:solidFill>
                  <a:srgbClr val="000000"/>
                </a:solidFill>
                <a:latin typeface="Arial MT Pro"/>
                <a:ea typeface="Arial MT Pro"/>
                <a:cs typeface="Arial MT Pro"/>
                <a:sym typeface="Arial MT Pro"/>
              </a:rPr>
              <a:t>ile is legitimate, fac</a:t>
            </a:r>
            <a:r>
              <a:rPr lang="en-US" sz="1871">
                <a:solidFill>
                  <a:srgbClr val="000000"/>
                </a:solidFill>
                <a:latin typeface="Arial MT Pro"/>
                <a:ea typeface="Arial MT Pro"/>
                <a:cs typeface="Arial MT Pro"/>
                <a:sym typeface="Arial MT Pro"/>
              </a:rPr>
              <a:t>e is synthetic.</a:t>
            </a:r>
          </a:p>
          <a:p>
            <a:pPr algn="l">
              <a:lnSpc>
                <a:spcPts val="2199"/>
              </a:lnSpc>
              <a:spcBef>
                <a:spcPct val="0"/>
              </a:spcBef>
            </a:pPr>
          </a:p>
        </p:txBody>
      </p:sp>
    </p:spTree>
  </p:cSld>
  <p:clrMapOvr>
    <a:masterClrMapping/>
  </p:clrMapOvr>
</p:sld>
</file>

<file path=ppt/slides/slide3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99272" y="2009499"/>
            <a:ext cx="2506161" cy="38100"/>
          </a:xfrm>
          <a:custGeom>
            <a:avLst/>
            <a:gdLst/>
            <a:ahLst/>
            <a:cxnLst/>
            <a:rect r="r" b="b" t="t" l="l"/>
            <a:pathLst>
              <a:path h="38100" w="2506161">
                <a:moveTo>
                  <a:pt x="0" y="0"/>
                </a:moveTo>
                <a:lnTo>
                  <a:pt x="2506161" y="0"/>
                </a:lnTo>
                <a:lnTo>
                  <a:pt x="2506161" y="38100"/>
                </a:lnTo>
                <a:lnTo>
                  <a:pt x="0" y="381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a:grpSpLocks noChangeAspect="true"/>
          </p:cNvGrpSpPr>
          <p:nvPr/>
        </p:nvGrpSpPr>
        <p:grpSpPr>
          <a:xfrm rot="0">
            <a:off x="0" y="0"/>
            <a:ext cx="9888655" cy="1197292"/>
            <a:chOff x="0" y="0"/>
            <a:chExt cx="9888652" cy="1197292"/>
          </a:xfrm>
        </p:grpSpPr>
        <p:sp>
          <p:nvSpPr>
            <p:cNvPr name="Freeform 4" id="4"/>
            <p:cNvSpPr/>
            <p:nvPr/>
          </p:nvSpPr>
          <p:spPr>
            <a:xfrm flipH="false" flipV="false" rot="0">
              <a:off x="0" y="0"/>
              <a:ext cx="9888601" cy="1197229"/>
            </a:xfrm>
            <a:custGeom>
              <a:avLst/>
              <a:gdLst/>
              <a:ahLst/>
              <a:cxnLst/>
              <a:rect r="r" b="b" t="t" l="l"/>
              <a:pathLst>
                <a:path h="1197229" w="9888601">
                  <a:moveTo>
                    <a:pt x="0" y="0"/>
                  </a:moveTo>
                  <a:lnTo>
                    <a:pt x="0" y="1197229"/>
                  </a:lnTo>
                  <a:lnTo>
                    <a:pt x="9888601" y="1197229"/>
                  </a:lnTo>
                  <a:lnTo>
                    <a:pt x="9888601" y="0"/>
                  </a:lnTo>
                  <a:close/>
                </a:path>
              </a:pathLst>
            </a:custGeom>
            <a:solidFill>
              <a:srgbClr val="193EB0"/>
            </a:solidFill>
          </p:spPr>
        </p:sp>
      </p:grpSp>
      <p:sp>
        <p:nvSpPr>
          <p:cNvPr name="Freeform 5" id="5"/>
          <p:cNvSpPr/>
          <p:nvPr/>
        </p:nvSpPr>
        <p:spPr>
          <a:xfrm flipH="false" flipV="false" rot="0">
            <a:off x="564918" y="6204671"/>
            <a:ext cx="8449647" cy="9525"/>
          </a:xfrm>
          <a:custGeom>
            <a:avLst/>
            <a:gdLst/>
            <a:ahLst/>
            <a:cxnLst/>
            <a:rect r="r" b="b" t="t" l="l"/>
            <a:pathLst>
              <a:path h="9525" w="8449647">
                <a:moveTo>
                  <a:pt x="0" y="0"/>
                </a:moveTo>
                <a:lnTo>
                  <a:pt x="8449647" y="0"/>
                </a:lnTo>
                <a:lnTo>
                  <a:pt x="8449647" y="9525"/>
                </a:lnTo>
                <a:lnTo>
                  <a:pt x="0" y="952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6" id="6"/>
          <p:cNvSpPr txBox="true"/>
          <p:nvPr/>
        </p:nvSpPr>
        <p:spPr>
          <a:xfrm rot="0">
            <a:off x="564918" y="6378550"/>
            <a:ext cx="2208266" cy="246974"/>
          </a:xfrm>
          <a:prstGeom prst="rect">
            <a:avLst/>
          </a:prstGeom>
        </p:spPr>
        <p:txBody>
          <a:bodyPr anchor="t" rtlCol="false" tIns="0" lIns="0" bIns="0" rIns="0">
            <a:spAutoFit/>
          </a:bodyPr>
          <a:lstStyle/>
          <a:p>
            <a:pPr algn="l">
              <a:lnSpc>
                <a:spcPts val="1819"/>
              </a:lnSpc>
            </a:pPr>
            <a:r>
              <a:rPr lang="en-US" sz="1299">
                <a:solidFill>
                  <a:srgbClr val="7F7F7F"/>
                </a:solidFill>
                <a:latin typeface="Arial MT Pro"/>
                <a:ea typeface="Arial MT Pro"/>
                <a:cs typeface="Arial MT Pro"/>
                <a:sym typeface="Arial MT Pro"/>
              </a:rPr>
              <a:t>Samsung Innovation Campus</a:t>
            </a:r>
          </a:p>
        </p:txBody>
      </p:sp>
      <p:sp>
        <p:nvSpPr>
          <p:cNvPr name="TextBox 7" id="7"/>
          <p:cNvSpPr txBox="true"/>
          <p:nvPr/>
        </p:nvSpPr>
        <p:spPr>
          <a:xfrm rot="0">
            <a:off x="558803" y="514741"/>
            <a:ext cx="2446630" cy="696998"/>
          </a:xfrm>
          <a:prstGeom prst="rect">
            <a:avLst/>
          </a:prstGeom>
        </p:spPr>
        <p:txBody>
          <a:bodyPr anchor="t" rtlCol="false" tIns="0" lIns="0" bIns="0" rIns="0">
            <a:spAutoFit/>
          </a:bodyPr>
          <a:lstStyle/>
          <a:p>
            <a:pPr algn="l">
              <a:lnSpc>
                <a:spcPts val="1756"/>
              </a:lnSpc>
            </a:pPr>
            <a:r>
              <a:rPr lang="en-US" sz="1599">
                <a:solidFill>
                  <a:srgbClr val="F2F2F2"/>
                </a:solidFill>
                <a:latin typeface="Arial MT Pro"/>
                <a:ea typeface="Arial MT Pro"/>
                <a:cs typeface="Arial MT Pro"/>
                <a:sym typeface="Arial MT Pro"/>
              </a:rPr>
              <a:t>Project 3</a:t>
            </a:r>
          </a:p>
          <a:p>
            <a:pPr algn="l">
              <a:lnSpc>
                <a:spcPts val="1756"/>
              </a:lnSpc>
            </a:pPr>
            <a:r>
              <a:rPr lang="en-US" sz="1599">
                <a:solidFill>
                  <a:srgbClr val="F2F2F2"/>
                </a:solidFill>
                <a:latin typeface="Arial MT Pro"/>
                <a:ea typeface="Arial MT Pro"/>
                <a:cs typeface="Arial MT Pro"/>
                <a:sym typeface="Arial MT Pro"/>
              </a:rPr>
              <a:t>Gr</a:t>
            </a:r>
            <a:r>
              <a:rPr lang="en-US" sz="1599">
                <a:solidFill>
                  <a:srgbClr val="F2F2F2"/>
                </a:solidFill>
                <a:latin typeface="Arial MT Pro"/>
                <a:ea typeface="Arial MT Pro"/>
                <a:cs typeface="Arial MT Pro"/>
                <a:sym typeface="Arial MT Pro"/>
              </a:rPr>
              <a:t>aduation Project</a:t>
            </a:r>
          </a:p>
          <a:p>
            <a:pPr algn="l">
              <a:lnSpc>
                <a:spcPts val="1756"/>
              </a:lnSpc>
            </a:pPr>
          </a:p>
        </p:txBody>
      </p:sp>
      <p:sp>
        <p:nvSpPr>
          <p:cNvPr name="TextBox 8" id="8"/>
          <p:cNvSpPr txBox="true"/>
          <p:nvPr/>
        </p:nvSpPr>
        <p:spPr>
          <a:xfrm rot="0">
            <a:off x="1165717" y="752685"/>
            <a:ext cx="72009" cy="311077"/>
          </a:xfrm>
          <a:prstGeom prst="rect">
            <a:avLst/>
          </a:prstGeom>
        </p:spPr>
        <p:txBody>
          <a:bodyPr anchor="t" rtlCol="false" tIns="0" lIns="0" bIns="0" rIns="0">
            <a:spAutoFit/>
          </a:bodyPr>
          <a:lstStyle/>
          <a:p>
            <a:pPr algn="l">
              <a:lnSpc>
                <a:spcPts val="2195"/>
              </a:lnSpc>
            </a:pPr>
            <a:r>
              <a:rPr lang="en-US" sz="1999">
                <a:solidFill>
                  <a:srgbClr val="F2F2F2"/>
                </a:solidFill>
                <a:latin typeface="Arial MT Pro"/>
                <a:ea typeface="Arial MT Pro"/>
                <a:cs typeface="Arial MT Pro"/>
                <a:sym typeface="Arial MT Pro"/>
              </a:rPr>
              <a:t> </a:t>
            </a:r>
          </a:p>
        </p:txBody>
      </p:sp>
      <p:sp>
        <p:nvSpPr>
          <p:cNvPr name="TextBox 9" id="9"/>
          <p:cNvSpPr txBox="true"/>
          <p:nvPr/>
        </p:nvSpPr>
        <p:spPr>
          <a:xfrm rot="0">
            <a:off x="499272" y="1424638"/>
            <a:ext cx="9302087" cy="601852"/>
          </a:xfrm>
          <a:prstGeom prst="rect">
            <a:avLst/>
          </a:prstGeom>
        </p:spPr>
        <p:txBody>
          <a:bodyPr anchor="t" rtlCol="false" tIns="0" lIns="0" bIns="0" rIns="0">
            <a:spAutoFit/>
          </a:bodyPr>
          <a:lstStyle/>
          <a:p>
            <a:pPr algn="l">
              <a:lnSpc>
                <a:spcPts val="4653"/>
              </a:lnSpc>
            </a:pPr>
            <a:r>
              <a:rPr lang="en-US" b="true" sz="3324">
                <a:solidFill>
                  <a:srgbClr val="0C0C0C"/>
                </a:solidFill>
                <a:latin typeface="Poppins Bold"/>
                <a:ea typeface="Poppins Bold"/>
                <a:cs typeface="Poppins Bold"/>
                <a:sym typeface="Poppins Bold"/>
              </a:rPr>
              <a:t>Understanding Account Authenticity</a:t>
            </a:r>
          </a:p>
        </p:txBody>
      </p:sp>
      <p:sp>
        <p:nvSpPr>
          <p:cNvPr name="TextBox 10" id="10"/>
          <p:cNvSpPr txBox="true"/>
          <p:nvPr/>
        </p:nvSpPr>
        <p:spPr>
          <a:xfrm rot="0">
            <a:off x="499272" y="2276199"/>
            <a:ext cx="9196969" cy="4194906"/>
          </a:xfrm>
          <a:prstGeom prst="rect">
            <a:avLst/>
          </a:prstGeom>
        </p:spPr>
        <p:txBody>
          <a:bodyPr anchor="t" rtlCol="false" tIns="0" lIns="0" bIns="0" rIns="0">
            <a:spAutoFit/>
          </a:bodyPr>
          <a:lstStyle/>
          <a:p>
            <a:pPr algn="l">
              <a:lnSpc>
                <a:spcPts val="2619"/>
              </a:lnSpc>
            </a:pPr>
            <a:r>
              <a:rPr lang="en-US" sz="1871" b="true">
                <a:solidFill>
                  <a:srgbClr val="000000"/>
                </a:solidFill>
                <a:latin typeface="Arial MT Pro Bold"/>
                <a:ea typeface="Arial MT Pro Bold"/>
                <a:cs typeface="Arial MT Pro Bold"/>
                <a:sym typeface="Arial MT Pro Bold"/>
              </a:rPr>
              <a:t>3. Cyborg / Bot Prof</a:t>
            </a:r>
            <a:r>
              <a:rPr lang="en-US" sz="1871" b="true">
                <a:solidFill>
                  <a:srgbClr val="000000"/>
                </a:solidFill>
                <a:latin typeface="Arial MT Pro Bold"/>
                <a:ea typeface="Arial MT Pro Bold"/>
                <a:cs typeface="Arial MT Pro Bold"/>
                <a:sym typeface="Arial MT Pro Bold"/>
              </a:rPr>
              <a:t>ile + Real Face</a:t>
            </a:r>
          </a:p>
          <a:p>
            <a:pPr algn="l" marL="403995" indent="-201997" lvl="1">
              <a:lnSpc>
                <a:spcPts val="2619"/>
              </a:lnSpc>
              <a:buFont typeface="Arial"/>
              <a:buChar char="•"/>
            </a:pPr>
            <a:r>
              <a:rPr lang="en-US" sz="1871">
                <a:solidFill>
                  <a:srgbClr val="000000"/>
                </a:solidFill>
                <a:latin typeface="Arial MT Pro"/>
                <a:ea typeface="Arial MT Pro"/>
                <a:cs typeface="Arial MT Pro"/>
                <a:sym typeface="Arial MT Pro"/>
              </a:rPr>
              <a:t>R</a:t>
            </a:r>
            <a:r>
              <a:rPr lang="en-US" sz="1871">
                <a:solidFill>
                  <a:srgbClr val="000000"/>
                </a:solidFill>
                <a:latin typeface="Arial MT Pro"/>
                <a:ea typeface="Arial MT Pro"/>
                <a:cs typeface="Arial MT Pro"/>
                <a:sym typeface="Arial MT Pro"/>
              </a:rPr>
              <a:t>eal face on a suspicious account.</a:t>
            </a:r>
          </a:p>
          <a:p>
            <a:pPr algn="l" marL="403995" indent="-201997" lvl="1">
              <a:lnSpc>
                <a:spcPts val="2619"/>
              </a:lnSpc>
              <a:buFont typeface="Arial"/>
              <a:buChar char="•"/>
            </a:pPr>
            <a:r>
              <a:rPr lang="en-US" sz="1871">
                <a:solidFill>
                  <a:srgbClr val="000000"/>
                </a:solidFill>
                <a:latin typeface="Arial MT Pro"/>
                <a:ea typeface="Arial MT Pro"/>
                <a:cs typeface="Arial MT Pro"/>
                <a:sym typeface="Arial MT Pro"/>
              </a:rPr>
              <a:t>Could indi</a:t>
            </a:r>
            <a:r>
              <a:rPr lang="en-US" sz="1871">
                <a:solidFill>
                  <a:srgbClr val="000000"/>
                </a:solidFill>
                <a:latin typeface="Arial MT Pro"/>
                <a:ea typeface="Arial MT Pro"/>
                <a:cs typeface="Arial MT Pro"/>
                <a:sym typeface="Arial MT Pro"/>
              </a:rPr>
              <a:t>cate:</a:t>
            </a:r>
          </a:p>
          <a:p>
            <a:pPr algn="l" marL="807990" indent="-269330" lvl="2">
              <a:lnSpc>
                <a:spcPts val="2619"/>
              </a:lnSpc>
              <a:buFont typeface="Arial"/>
              <a:buChar char="⚬"/>
            </a:pPr>
            <a:r>
              <a:rPr lang="en-US" sz="1871">
                <a:solidFill>
                  <a:srgbClr val="000000"/>
                </a:solidFill>
                <a:latin typeface="Arial MT Pro"/>
                <a:ea typeface="Arial MT Pro"/>
                <a:cs typeface="Arial MT Pro"/>
                <a:sym typeface="Arial MT Pro"/>
              </a:rPr>
              <a:t>Stolen identity</a:t>
            </a:r>
          </a:p>
          <a:p>
            <a:pPr algn="l" marL="807990" indent="-269330" lvl="2">
              <a:lnSpc>
                <a:spcPts val="2619"/>
              </a:lnSpc>
              <a:buFont typeface="Arial"/>
              <a:buChar char="⚬"/>
            </a:pPr>
            <a:r>
              <a:rPr lang="en-US" sz="1871">
                <a:solidFill>
                  <a:srgbClr val="000000"/>
                </a:solidFill>
                <a:latin typeface="Arial MT Pro"/>
                <a:ea typeface="Arial MT Pro"/>
                <a:cs typeface="Arial MT Pro"/>
                <a:sym typeface="Arial MT Pro"/>
              </a:rPr>
              <a:t>Fan pages of celebrities</a:t>
            </a:r>
          </a:p>
          <a:p>
            <a:pPr algn="l" marL="807990" indent="-269330" lvl="2">
              <a:lnSpc>
                <a:spcPts val="2619"/>
              </a:lnSpc>
              <a:buFont typeface="Arial"/>
              <a:buChar char="⚬"/>
            </a:pPr>
            <a:r>
              <a:rPr lang="en-US" sz="1871">
                <a:solidFill>
                  <a:srgbClr val="000000"/>
                </a:solidFill>
                <a:latin typeface="Arial MT Pro"/>
                <a:ea typeface="Arial MT Pro"/>
                <a:cs typeface="Arial MT Pro"/>
                <a:sym typeface="Arial MT Pro"/>
              </a:rPr>
              <a:t>Semi-automated accounts</a:t>
            </a:r>
          </a:p>
          <a:p>
            <a:pPr algn="l" marL="403995" indent="-201997" lvl="1">
              <a:lnSpc>
                <a:spcPts val="2619"/>
              </a:lnSpc>
              <a:buFont typeface="Arial"/>
              <a:buChar char="•"/>
            </a:pPr>
            <a:r>
              <a:rPr lang="en-US" sz="1871">
                <a:solidFill>
                  <a:srgbClr val="000000"/>
                </a:solidFill>
                <a:latin typeface="Arial MT Pro"/>
                <a:ea typeface="Arial MT Pro"/>
                <a:cs typeface="Arial MT Pro"/>
                <a:sym typeface="Arial MT Pro"/>
              </a:rPr>
              <a:t>Requires caution; p</a:t>
            </a:r>
            <a:r>
              <a:rPr lang="en-US" sz="1871">
                <a:solidFill>
                  <a:srgbClr val="000000"/>
                </a:solidFill>
                <a:latin typeface="Arial MT Pro"/>
                <a:ea typeface="Arial MT Pro"/>
                <a:cs typeface="Arial MT Pro"/>
                <a:sym typeface="Arial MT Pro"/>
              </a:rPr>
              <a:t>r</a:t>
            </a:r>
            <a:r>
              <a:rPr lang="en-US" sz="1871">
                <a:solidFill>
                  <a:srgbClr val="000000"/>
                </a:solidFill>
                <a:latin typeface="Arial MT Pro"/>
                <a:ea typeface="Arial MT Pro"/>
                <a:cs typeface="Arial MT Pro"/>
                <a:sym typeface="Arial MT Pro"/>
              </a:rPr>
              <a:t>ofile behavior i</a:t>
            </a:r>
            <a:r>
              <a:rPr lang="en-US" sz="1871">
                <a:solidFill>
                  <a:srgbClr val="000000"/>
                </a:solidFill>
                <a:latin typeface="Arial MT Pro"/>
                <a:ea typeface="Arial MT Pro"/>
                <a:cs typeface="Arial MT Pro"/>
                <a:sym typeface="Arial MT Pro"/>
              </a:rPr>
              <a:t>s not fully trustworthy.</a:t>
            </a:r>
          </a:p>
          <a:p>
            <a:pPr algn="l">
              <a:lnSpc>
                <a:spcPts val="2619"/>
              </a:lnSpc>
            </a:pPr>
            <a:r>
              <a:rPr lang="en-US" sz="1871" b="true">
                <a:solidFill>
                  <a:srgbClr val="000000"/>
                </a:solidFill>
                <a:latin typeface="Arial MT Pro Bold"/>
                <a:ea typeface="Arial MT Pro Bold"/>
                <a:cs typeface="Arial MT Pro Bold"/>
                <a:sym typeface="Arial MT Pro Bold"/>
              </a:rPr>
              <a:t>4. </a:t>
            </a:r>
            <a:r>
              <a:rPr lang="en-US" sz="1871" b="true">
                <a:solidFill>
                  <a:srgbClr val="000000"/>
                </a:solidFill>
                <a:latin typeface="Arial MT Pro Bold"/>
                <a:ea typeface="Arial MT Pro Bold"/>
                <a:cs typeface="Arial MT Pro Bold"/>
                <a:sym typeface="Arial MT Pro Bold"/>
              </a:rPr>
              <a:t> Cyborg / Bot</a:t>
            </a:r>
            <a:r>
              <a:rPr lang="en-US" sz="1871" b="true">
                <a:solidFill>
                  <a:srgbClr val="000000"/>
                </a:solidFill>
                <a:latin typeface="Arial MT Pro Bold"/>
                <a:ea typeface="Arial MT Pro Bold"/>
                <a:cs typeface="Arial MT Pro Bold"/>
                <a:sym typeface="Arial MT Pro Bold"/>
              </a:rPr>
              <a:t> </a:t>
            </a:r>
            <a:r>
              <a:rPr lang="en-US" sz="1871" b="true">
                <a:solidFill>
                  <a:srgbClr val="000000"/>
                </a:solidFill>
                <a:latin typeface="Arial MT Pro Bold"/>
                <a:ea typeface="Arial MT Pro Bold"/>
                <a:cs typeface="Arial MT Pro Bold"/>
                <a:sym typeface="Arial MT Pro Bold"/>
              </a:rPr>
              <a:t>Profile</a:t>
            </a:r>
            <a:r>
              <a:rPr lang="en-US" sz="1871" b="true">
                <a:solidFill>
                  <a:srgbClr val="000000"/>
                </a:solidFill>
                <a:latin typeface="Arial MT Pro Bold"/>
                <a:ea typeface="Arial MT Pro Bold"/>
                <a:cs typeface="Arial MT Pro Bold"/>
                <a:sym typeface="Arial MT Pro Bold"/>
              </a:rPr>
              <a:t> +</a:t>
            </a:r>
            <a:r>
              <a:rPr lang="en-US" sz="1871" b="true">
                <a:solidFill>
                  <a:srgbClr val="000000"/>
                </a:solidFill>
                <a:latin typeface="Arial MT Pro Bold"/>
                <a:ea typeface="Arial MT Pro Bold"/>
                <a:cs typeface="Arial MT Pro Bold"/>
                <a:sym typeface="Arial MT Pro Bold"/>
              </a:rPr>
              <a:t> </a:t>
            </a:r>
            <a:r>
              <a:rPr lang="en-US" sz="1871" b="true">
                <a:solidFill>
                  <a:srgbClr val="000000"/>
                </a:solidFill>
                <a:latin typeface="Arial MT Pro Bold"/>
                <a:ea typeface="Arial MT Pro Bold"/>
                <a:cs typeface="Arial MT Pro Bold"/>
                <a:sym typeface="Arial MT Pro Bold"/>
              </a:rPr>
              <a:t>AI‑Gen</a:t>
            </a:r>
            <a:r>
              <a:rPr lang="en-US" sz="1871" b="true">
                <a:solidFill>
                  <a:srgbClr val="000000"/>
                </a:solidFill>
                <a:latin typeface="Arial MT Pro Bold"/>
                <a:ea typeface="Arial MT Pro Bold"/>
                <a:cs typeface="Arial MT Pro Bold"/>
                <a:sym typeface="Arial MT Pro Bold"/>
              </a:rPr>
              <a:t>er</a:t>
            </a:r>
            <a:r>
              <a:rPr lang="en-US" sz="1871" b="true">
                <a:solidFill>
                  <a:srgbClr val="000000"/>
                </a:solidFill>
                <a:latin typeface="Arial MT Pro Bold"/>
                <a:ea typeface="Arial MT Pro Bold"/>
                <a:cs typeface="Arial MT Pro Bold"/>
                <a:sym typeface="Arial MT Pro Bold"/>
              </a:rPr>
              <a:t>at</a:t>
            </a:r>
            <a:r>
              <a:rPr lang="en-US" sz="1871" b="true">
                <a:solidFill>
                  <a:srgbClr val="000000"/>
                </a:solidFill>
                <a:latin typeface="Arial MT Pro Bold"/>
                <a:ea typeface="Arial MT Pro Bold"/>
                <a:cs typeface="Arial MT Pro Bold"/>
                <a:sym typeface="Arial MT Pro Bold"/>
              </a:rPr>
              <a:t>ed / </a:t>
            </a:r>
            <a:r>
              <a:rPr lang="en-US" sz="1871" b="true">
                <a:solidFill>
                  <a:srgbClr val="000000"/>
                </a:solidFill>
                <a:latin typeface="Arial MT Pro Bold"/>
                <a:ea typeface="Arial MT Pro Bold"/>
                <a:cs typeface="Arial MT Pro Bold"/>
                <a:sym typeface="Arial MT Pro Bold"/>
              </a:rPr>
              <a:t>Fake Face</a:t>
            </a:r>
          </a:p>
          <a:p>
            <a:pPr algn="l" marL="403995" indent="-201997" lvl="1">
              <a:lnSpc>
                <a:spcPts val="2619"/>
              </a:lnSpc>
              <a:buFont typeface="Arial"/>
              <a:buChar char="•"/>
            </a:pPr>
            <a:r>
              <a:rPr lang="en-US" sz="1871">
                <a:solidFill>
                  <a:srgbClr val="000000"/>
                </a:solidFill>
                <a:latin typeface="Arial MT Pro"/>
                <a:ea typeface="Arial MT Pro"/>
                <a:cs typeface="Arial MT Pro"/>
                <a:sym typeface="Arial MT Pro"/>
              </a:rPr>
              <a:t>Ful</a:t>
            </a:r>
            <a:r>
              <a:rPr lang="en-US" sz="1871">
                <a:solidFill>
                  <a:srgbClr val="000000"/>
                </a:solidFill>
                <a:latin typeface="Arial MT Pro"/>
                <a:ea typeface="Arial MT Pro"/>
                <a:cs typeface="Arial MT Pro"/>
                <a:sym typeface="Arial MT Pro"/>
              </a:rPr>
              <a:t>ly fake </a:t>
            </a:r>
            <a:r>
              <a:rPr lang="en-US" sz="1871">
                <a:solidFill>
                  <a:srgbClr val="000000"/>
                </a:solidFill>
                <a:latin typeface="Arial MT Pro"/>
                <a:ea typeface="Arial MT Pro"/>
                <a:cs typeface="Arial MT Pro"/>
                <a:sym typeface="Arial MT Pro"/>
              </a:rPr>
              <a:t>account.</a:t>
            </a:r>
          </a:p>
          <a:p>
            <a:pPr algn="l" marL="403995" indent="-201997" lvl="1">
              <a:lnSpc>
                <a:spcPts val="2619"/>
              </a:lnSpc>
              <a:spcBef>
                <a:spcPct val="0"/>
              </a:spcBef>
              <a:buFont typeface="Arial"/>
              <a:buChar char="•"/>
            </a:pPr>
            <a:r>
              <a:rPr lang="en-US" sz="1871">
                <a:solidFill>
                  <a:srgbClr val="000000"/>
                </a:solidFill>
                <a:latin typeface="Arial MT Pro"/>
                <a:ea typeface="Arial MT Pro"/>
                <a:cs typeface="Arial MT Pro"/>
                <a:sym typeface="Arial MT Pro"/>
              </a:rPr>
              <a:t>Profile shows</a:t>
            </a:r>
            <a:r>
              <a:rPr lang="en-US" sz="1871">
                <a:solidFill>
                  <a:srgbClr val="000000"/>
                </a:solidFill>
                <a:latin typeface="Arial MT Pro"/>
                <a:ea typeface="Arial MT Pro"/>
                <a:cs typeface="Arial MT Pro"/>
                <a:sym typeface="Arial MT Pro"/>
              </a:rPr>
              <a:t> bo</a:t>
            </a:r>
            <a:r>
              <a:rPr lang="en-US" sz="1871">
                <a:solidFill>
                  <a:srgbClr val="000000"/>
                </a:solidFill>
                <a:latin typeface="Arial MT Pro"/>
                <a:ea typeface="Arial MT Pro"/>
                <a:cs typeface="Arial MT Pro"/>
                <a:sym typeface="Arial MT Pro"/>
              </a:rPr>
              <a:t>t-lik</a:t>
            </a:r>
            <a:r>
              <a:rPr lang="en-US" sz="1871">
                <a:solidFill>
                  <a:srgbClr val="000000"/>
                </a:solidFill>
                <a:latin typeface="Arial MT Pro"/>
                <a:ea typeface="Arial MT Pro"/>
                <a:cs typeface="Arial MT Pro"/>
                <a:sym typeface="Arial MT Pro"/>
              </a:rPr>
              <a:t>e or</a:t>
            </a:r>
            <a:r>
              <a:rPr lang="en-US" sz="1871">
                <a:solidFill>
                  <a:srgbClr val="000000"/>
                </a:solidFill>
                <a:latin typeface="Arial MT Pro"/>
                <a:ea typeface="Arial MT Pro"/>
                <a:cs typeface="Arial MT Pro"/>
                <a:sym typeface="Arial MT Pro"/>
              </a:rPr>
              <a:t> auto</a:t>
            </a:r>
            <a:r>
              <a:rPr lang="en-US" sz="1871">
                <a:solidFill>
                  <a:srgbClr val="000000"/>
                </a:solidFill>
                <a:latin typeface="Arial MT Pro"/>
                <a:ea typeface="Arial MT Pro"/>
                <a:cs typeface="Arial MT Pro"/>
                <a:sym typeface="Arial MT Pro"/>
              </a:rPr>
              <a:t>ma</a:t>
            </a:r>
            <a:r>
              <a:rPr lang="en-US" sz="1871">
                <a:solidFill>
                  <a:srgbClr val="000000"/>
                </a:solidFill>
                <a:latin typeface="Arial MT Pro"/>
                <a:ea typeface="Arial MT Pro"/>
                <a:cs typeface="Arial MT Pro"/>
                <a:sym typeface="Arial MT Pro"/>
              </a:rPr>
              <a:t>ted</a:t>
            </a:r>
            <a:r>
              <a:rPr lang="en-US" sz="1871">
                <a:solidFill>
                  <a:srgbClr val="000000"/>
                </a:solidFill>
                <a:latin typeface="Arial MT Pro"/>
                <a:ea typeface="Arial MT Pro"/>
                <a:cs typeface="Arial MT Pro"/>
                <a:sym typeface="Arial MT Pro"/>
              </a:rPr>
              <a:t> b</a:t>
            </a:r>
            <a:r>
              <a:rPr lang="en-US" sz="1871">
                <a:solidFill>
                  <a:srgbClr val="000000"/>
                </a:solidFill>
                <a:latin typeface="Arial MT Pro"/>
                <a:ea typeface="Arial MT Pro"/>
                <a:cs typeface="Arial MT Pro"/>
                <a:sym typeface="Arial MT Pro"/>
              </a:rPr>
              <a:t>ehavior.</a:t>
            </a:r>
          </a:p>
          <a:p>
            <a:pPr algn="l" marL="403995" indent="-201997" lvl="1">
              <a:lnSpc>
                <a:spcPts val="2619"/>
              </a:lnSpc>
              <a:spcBef>
                <a:spcPct val="0"/>
              </a:spcBef>
              <a:buFont typeface="Arial"/>
              <a:buChar char="•"/>
            </a:pPr>
            <a:r>
              <a:rPr lang="en-US" sz="1871">
                <a:solidFill>
                  <a:srgbClr val="000000"/>
                </a:solidFill>
                <a:latin typeface="Arial MT Pro"/>
                <a:ea typeface="Arial MT Pro"/>
                <a:cs typeface="Arial MT Pro"/>
                <a:sym typeface="Arial MT Pro"/>
              </a:rPr>
              <a:t>Face is AI-generated</a:t>
            </a:r>
            <a:r>
              <a:rPr lang="en-US" sz="1871">
                <a:solidFill>
                  <a:srgbClr val="000000"/>
                </a:solidFill>
                <a:latin typeface="Arial MT Pro"/>
                <a:ea typeface="Arial MT Pro"/>
                <a:cs typeface="Arial MT Pro"/>
                <a:sym typeface="Arial MT Pro"/>
              </a:rPr>
              <a:t> / deepfake</a:t>
            </a:r>
            <a:r>
              <a:rPr lang="en-US" sz="1871">
                <a:solidFill>
                  <a:srgbClr val="000000"/>
                </a:solidFill>
                <a:latin typeface="Arial MT Pro"/>
                <a:ea typeface="Arial MT Pro"/>
                <a:cs typeface="Arial MT Pro"/>
                <a:sym typeface="Arial MT Pro"/>
              </a:rPr>
              <a:t>.</a:t>
            </a:r>
          </a:p>
          <a:p>
            <a:pPr algn="l" marL="403995" indent="-201997" lvl="1">
              <a:lnSpc>
                <a:spcPts val="2619"/>
              </a:lnSpc>
              <a:spcBef>
                <a:spcPct val="0"/>
              </a:spcBef>
              <a:buFont typeface="Arial"/>
              <a:buChar char="•"/>
            </a:pPr>
            <a:r>
              <a:rPr lang="en-US" sz="1871">
                <a:solidFill>
                  <a:srgbClr val="000000"/>
                </a:solidFill>
                <a:latin typeface="Arial MT Pro"/>
                <a:ea typeface="Arial MT Pro"/>
                <a:cs typeface="Arial MT Pro"/>
                <a:sym typeface="Arial MT Pro"/>
              </a:rPr>
              <a:t>C</a:t>
            </a:r>
            <a:r>
              <a:rPr lang="en-US" sz="1871">
                <a:solidFill>
                  <a:srgbClr val="000000"/>
                </a:solidFill>
                <a:latin typeface="Arial MT Pro"/>
                <a:ea typeface="Arial MT Pro"/>
                <a:cs typeface="Arial MT Pro"/>
                <a:sym typeface="Arial MT Pro"/>
              </a:rPr>
              <a:t>o</a:t>
            </a:r>
            <a:r>
              <a:rPr lang="en-US" sz="1871">
                <a:solidFill>
                  <a:srgbClr val="000000"/>
                </a:solidFill>
                <a:latin typeface="Arial MT Pro"/>
                <a:ea typeface="Arial MT Pro"/>
                <a:cs typeface="Arial MT Pro"/>
                <a:sym typeface="Arial MT Pro"/>
              </a:rPr>
              <a:t>uld</a:t>
            </a:r>
            <a:r>
              <a:rPr lang="en-US" sz="1871">
                <a:solidFill>
                  <a:srgbClr val="000000"/>
                </a:solidFill>
                <a:latin typeface="Arial MT Pro"/>
                <a:ea typeface="Arial MT Pro"/>
                <a:cs typeface="Arial MT Pro"/>
                <a:sym typeface="Arial MT Pro"/>
              </a:rPr>
              <a:t> be p</a:t>
            </a:r>
            <a:r>
              <a:rPr lang="en-US" sz="1871">
                <a:solidFill>
                  <a:srgbClr val="000000"/>
                </a:solidFill>
                <a:latin typeface="Arial MT Pro"/>
                <a:ea typeface="Arial MT Pro"/>
                <a:cs typeface="Arial MT Pro"/>
                <a:sym typeface="Arial MT Pro"/>
              </a:rPr>
              <a:t>a</a:t>
            </a:r>
            <a:r>
              <a:rPr lang="en-US" sz="1871">
                <a:solidFill>
                  <a:srgbClr val="000000"/>
                </a:solidFill>
                <a:latin typeface="Arial MT Pro"/>
                <a:ea typeface="Arial MT Pro"/>
                <a:cs typeface="Arial MT Pro"/>
                <a:sym typeface="Arial MT Pro"/>
              </a:rPr>
              <a:t>rt</a:t>
            </a:r>
            <a:r>
              <a:rPr lang="en-US" sz="1871">
                <a:solidFill>
                  <a:srgbClr val="000000"/>
                </a:solidFill>
                <a:latin typeface="Arial MT Pro"/>
                <a:ea typeface="Arial MT Pro"/>
                <a:cs typeface="Arial MT Pro"/>
                <a:sym typeface="Arial MT Pro"/>
              </a:rPr>
              <a:t> of bo</a:t>
            </a:r>
            <a:r>
              <a:rPr lang="en-US" sz="1871">
                <a:solidFill>
                  <a:srgbClr val="000000"/>
                </a:solidFill>
                <a:latin typeface="Arial MT Pro"/>
                <a:ea typeface="Arial MT Pro"/>
                <a:cs typeface="Arial MT Pro"/>
                <a:sym typeface="Arial MT Pro"/>
              </a:rPr>
              <a:t>t </a:t>
            </a:r>
            <a:r>
              <a:rPr lang="en-US" sz="1871">
                <a:solidFill>
                  <a:srgbClr val="000000"/>
                </a:solidFill>
                <a:latin typeface="Arial MT Pro"/>
                <a:ea typeface="Arial MT Pro"/>
                <a:cs typeface="Arial MT Pro"/>
                <a:sym typeface="Arial MT Pro"/>
              </a:rPr>
              <a:t>ne</a:t>
            </a:r>
            <a:r>
              <a:rPr lang="en-US" sz="1871">
                <a:solidFill>
                  <a:srgbClr val="000000"/>
                </a:solidFill>
                <a:latin typeface="Arial MT Pro"/>
                <a:ea typeface="Arial MT Pro"/>
                <a:cs typeface="Arial MT Pro"/>
                <a:sym typeface="Arial MT Pro"/>
              </a:rPr>
              <a:t>two</a:t>
            </a:r>
            <a:r>
              <a:rPr lang="en-US" sz="1871">
                <a:solidFill>
                  <a:srgbClr val="000000"/>
                </a:solidFill>
                <a:latin typeface="Arial MT Pro"/>
                <a:ea typeface="Arial MT Pro"/>
                <a:cs typeface="Arial MT Pro"/>
                <a:sym typeface="Arial MT Pro"/>
              </a:rPr>
              <a:t>rks,</a:t>
            </a:r>
            <a:r>
              <a:rPr lang="en-US" sz="1871">
                <a:solidFill>
                  <a:srgbClr val="000000"/>
                </a:solidFill>
                <a:latin typeface="Arial MT Pro"/>
                <a:ea typeface="Arial MT Pro"/>
                <a:cs typeface="Arial MT Pro"/>
                <a:sym typeface="Arial MT Pro"/>
              </a:rPr>
              <a:t> spam campaigns, or malic</a:t>
            </a:r>
            <a:r>
              <a:rPr lang="en-US" sz="1871">
                <a:solidFill>
                  <a:srgbClr val="000000"/>
                </a:solidFill>
                <a:latin typeface="Arial MT Pro"/>
                <a:ea typeface="Arial MT Pro"/>
                <a:cs typeface="Arial MT Pro"/>
                <a:sym typeface="Arial MT Pro"/>
              </a:rPr>
              <a:t>ious activity.</a:t>
            </a:r>
          </a:p>
          <a:p>
            <a:pPr algn="l">
              <a:lnSpc>
                <a:spcPts val="2199"/>
              </a:lnSpc>
              <a:spcBef>
                <a:spcPct val="0"/>
              </a:spcBef>
            </a:pPr>
          </a:p>
        </p:txBody>
      </p:sp>
    </p:spTree>
  </p:cSld>
  <p:clrMapOvr>
    <a:masterClrMapping/>
  </p:clrMapOvr>
</p:sld>
</file>

<file path=ppt/slides/slide35.xml><?xml version="1.0" encoding="utf-8"?>
<p:sld xmlns:p="http://schemas.openxmlformats.org/presentationml/2006/main" xmlns:a="http://schemas.openxmlformats.org/drawingml/2006/main" xmlns:r="http://schemas.openxmlformats.org/officeDocument/2006/relationships">
  <p:cSld>
    <p:bg>
      <p:bgPr>
        <a:solidFill>
          <a:srgbClr val="193EB0"/>
        </a:solidFill>
      </p:bgPr>
    </p:bg>
    <p:spTree>
      <p:nvGrpSpPr>
        <p:cNvPr id="1" name=""/>
        <p:cNvGrpSpPr/>
        <p:nvPr/>
      </p:nvGrpSpPr>
      <p:grpSpPr>
        <a:xfrm>
          <a:off x="0" y="0"/>
          <a:ext cx="0" cy="0"/>
          <a:chOff x="0" y="0"/>
          <a:chExt cx="0" cy="0"/>
        </a:xfrm>
      </p:grpSpPr>
      <p:sp>
        <p:nvSpPr>
          <p:cNvPr name="Freeform 2" id="2"/>
          <p:cNvSpPr/>
          <p:nvPr/>
        </p:nvSpPr>
        <p:spPr>
          <a:xfrm flipH="false" flipV="false" rot="0">
            <a:off x="7929153" y="247012"/>
            <a:ext cx="1600200" cy="523875"/>
          </a:xfrm>
          <a:custGeom>
            <a:avLst/>
            <a:gdLst/>
            <a:ahLst/>
            <a:cxnLst/>
            <a:rect r="r" b="b" t="t" l="l"/>
            <a:pathLst>
              <a:path h="523875" w="1600200">
                <a:moveTo>
                  <a:pt x="0" y="0"/>
                </a:moveTo>
                <a:lnTo>
                  <a:pt x="1600200" y="0"/>
                </a:lnTo>
                <a:lnTo>
                  <a:pt x="1600200" y="523875"/>
                </a:lnTo>
                <a:lnTo>
                  <a:pt x="0" y="523875"/>
                </a:lnTo>
                <a:lnTo>
                  <a:pt x="0" y="0"/>
                </a:lnTo>
                <a:close/>
              </a:path>
            </a:pathLst>
          </a:custGeom>
          <a:blipFill>
            <a:blip r:embed="rId2"/>
            <a:stretch>
              <a:fillRect l="0" t="0" r="0" b="0"/>
            </a:stretch>
          </a:blipFill>
        </p:spPr>
      </p:sp>
      <p:grpSp>
        <p:nvGrpSpPr>
          <p:cNvPr name="Group 3" id="3"/>
          <p:cNvGrpSpPr>
            <a:grpSpLocks noChangeAspect="true"/>
          </p:cNvGrpSpPr>
          <p:nvPr/>
        </p:nvGrpSpPr>
        <p:grpSpPr>
          <a:xfrm rot="0">
            <a:off x="496110" y="403955"/>
            <a:ext cx="1361465" cy="209550"/>
            <a:chOff x="0" y="0"/>
            <a:chExt cx="1361465" cy="209550"/>
          </a:xfrm>
        </p:grpSpPr>
        <p:sp>
          <p:nvSpPr>
            <p:cNvPr name="Freeform 4" id="4"/>
            <p:cNvSpPr/>
            <p:nvPr/>
          </p:nvSpPr>
          <p:spPr>
            <a:xfrm flipH="false" flipV="false" rot="0">
              <a:off x="0" y="0"/>
              <a:ext cx="1361440" cy="209677"/>
            </a:xfrm>
            <a:custGeom>
              <a:avLst/>
              <a:gdLst/>
              <a:ahLst/>
              <a:cxnLst/>
              <a:rect r="r" b="b" t="t" l="l"/>
              <a:pathLst>
                <a:path h="209677" w="1361440">
                  <a:moveTo>
                    <a:pt x="1008507" y="6223"/>
                  </a:moveTo>
                  <a:cubicBezTo>
                    <a:pt x="1008507" y="200152"/>
                    <a:pt x="1008507" y="200152"/>
                    <a:pt x="1008507" y="200152"/>
                  </a:cubicBezTo>
                  <a:lnTo>
                    <a:pt x="1056640" y="200152"/>
                  </a:lnTo>
                  <a:cubicBezTo>
                    <a:pt x="1053465" y="37973"/>
                    <a:pt x="1053465" y="37719"/>
                    <a:pt x="1053465" y="37719"/>
                  </a:cubicBezTo>
                  <a:cubicBezTo>
                    <a:pt x="1102868" y="200152"/>
                    <a:pt x="1102868" y="200152"/>
                    <a:pt x="1102868" y="200152"/>
                  </a:cubicBezTo>
                  <a:lnTo>
                    <a:pt x="1172210" y="200152"/>
                  </a:lnTo>
                  <a:cubicBezTo>
                    <a:pt x="1172210" y="6223"/>
                    <a:pt x="1172210" y="6223"/>
                    <a:pt x="1172210" y="6223"/>
                  </a:cubicBezTo>
                  <a:lnTo>
                    <a:pt x="1124204" y="6223"/>
                  </a:lnTo>
                  <a:lnTo>
                    <a:pt x="1126617" y="163449"/>
                  </a:lnTo>
                  <a:cubicBezTo>
                    <a:pt x="1081151" y="6223"/>
                    <a:pt x="1081151" y="6223"/>
                    <a:pt x="1081151" y="6223"/>
                  </a:cubicBezTo>
                  <a:close/>
                  <a:moveTo>
                    <a:pt x="208153" y="6223"/>
                  </a:moveTo>
                  <a:cubicBezTo>
                    <a:pt x="172466" y="201930"/>
                    <a:pt x="172466" y="201930"/>
                    <a:pt x="172466" y="201930"/>
                  </a:cubicBezTo>
                  <a:lnTo>
                    <a:pt x="224917" y="201930"/>
                  </a:lnTo>
                  <a:cubicBezTo>
                    <a:pt x="251841" y="20701"/>
                    <a:pt x="251841" y="20701"/>
                    <a:pt x="251841" y="20701"/>
                  </a:cubicBezTo>
                  <a:cubicBezTo>
                    <a:pt x="278765" y="201930"/>
                    <a:pt x="278765" y="201930"/>
                    <a:pt x="278765" y="201930"/>
                  </a:cubicBezTo>
                  <a:lnTo>
                    <a:pt x="330581" y="201930"/>
                  </a:lnTo>
                  <a:cubicBezTo>
                    <a:pt x="294894" y="6223"/>
                    <a:pt x="294894" y="6223"/>
                    <a:pt x="294894" y="6223"/>
                  </a:cubicBezTo>
                  <a:close/>
                  <a:moveTo>
                    <a:pt x="373634" y="6223"/>
                  </a:moveTo>
                  <a:cubicBezTo>
                    <a:pt x="369951" y="201930"/>
                    <a:pt x="369951" y="201930"/>
                    <a:pt x="369951" y="201930"/>
                  </a:cubicBezTo>
                  <a:lnTo>
                    <a:pt x="418084" y="201930"/>
                  </a:lnTo>
                  <a:cubicBezTo>
                    <a:pt x="419354" y="20701"/>
                    <a:pt x="419354" y="20701"/>
                    <a:pt x="419354" y="20701"/>
                  </a:cubicBezTo>
                  <a:cubicBezTo>
                    <a:pt x="453009" y="201930"/>
                    <a:pt x="453009" y="201930"/>
                    <a:pt x="453009" y="201930"/>
                  </a:cubicBezTo>
                  <a:lnTo>
                    <a:pt x="502412" y="201930"/>
                  </a:lnTo>
                  <a:cubicBezTo>
                    <a:pt x="536194" y="20701"/>
                    <a:pt x="536194" y="20701"/>
                    <a:pt x="536194" y="20701"/>
                  </a:cubicBezTo>
                  <a:cubicBezTo>
                    <a:pt x="537464" y="201930"/>
                    <a:pt x="537464" y="201930"/>
                    <a:pt x="537464" y="201930"/>
                  </a:cubicBezTo>
                  <a:lnTo>
                    <a:pt x="586105" y="201930"/>
                  </a:lnTo>
                  <a:cubicBezTo>
                    <a:pt x="581787" y="6223"/>
                    <a:pt x="581787" y="6223"/>
                    <a:pt x="581787" y="6223"/>
                  </a:cubicBezTo>
                  <a:lnTo>
                    <a:pt x="502412" y="6223"/>
                  </a:lnTo>
                  <a:cubicBezTo>
                    <a:pt x="478028" y="159258"/>
                    <a:pt x="478028" y="159258"/>
                    <a:pt x="478028" y="159258"/>
                  </a:cubicBezTo>
                  <a:cubicBezTo>
                    <a:pt x="453009" y="6223"/>
                    <a:pt x="453009" y="6223"/>
                    <a:pt x="453009" y="6223"/>
                  </a:cubicBezTo>
                  <a:close/>
                  <a:moveTo>
                    <a:pt x="1292098" y="1143"/>
                  </a:moveTo>
                  <a:cubicBezTo>
                    <a:pt x="1257681" y="1143"/>
                    <a:pt x="1228344" y="13081"/>
                    <a:pt x="1223899" y="49530"/>
                  </a:cubicBezTo>
                  <a:cubicBezTo>
                    <a:pt x="1223264" y="52705"/>
                    <a:pt x="1223264" y="58928"/>
                    <a:pt x="1223264" y="62103"/>
                  </a:cubicBezTo>
                  <a:cubicBezTo>
                    <a:pt x="1223264" y="144272"/>
                    <a:pt x="1223264" y="144272"/>
                    <a:pt x="1223264" y="144272"/>
                  </a:cubicBezTo>
                  <a:cubicBezTo>
                    <a:pt x="1223264" y="148082"/>
                    <a:pt x="1223264" y="151257"/>
                    <a:pt x="1223899" y="157480"/>
                  </a:cubicBezTo>
                  <a:cubicBezTo>
                    <a:pt x="1227074" y="193294"/>
                    <a:pt x="1257681" y="205867"/>
                    <a:pt x="1292098" y="205867"/>
                  </a:cubicBezTo>
                  <a:cubicBezTo>
                    <a:pt x="1327023" y="205867"/>
                    <a:pt x="1357757" y="193294"/>
                    <a:pt x="1360805" y="157480"/>
                  </a:cubicBezTo>
                  <a:cubicBezTo>
                    <a:pt x="1361440" y="151257"/>
                    <a:pt x="1361440" y="148082"/>
                    <a:pt x="1361440" y="144272"/>
                  </a:cubicBezTo>
                  <a:cubicBezTo>
                    <a:pt x="1361440" y="92202"/>
                    <a:pt x="1361440" y="92202"/>
                    <a:pt x="1361440" y="92202"/>
                  </a:cubicBezTo>
                  <a:lnTo>
                    <a:pt x="1292860" y="92202"/>
                  </a:lnTo>
                  <a:cubicBezTo>
                    <a:pt x="1292860" y="120396"/>
                    <a:pt x="1292860" y="120396"/>
                    <a:pt x="1292860" y="120396"/>
                  </a:cubicBezTo>
                  <a:lnTo>
                    <a:pt x="1312926" y="120396"/>
                  </a:lnTo>
                  <a:cubicBezTo>
                    <a:pt x="1312926" y="148590"/>
                    <a:pt x="1312926" y="148590"/>
                    <a:pt x="1312926" y="148590"/>
                  </a:cubicBezTo>
                  <a:cubicBezTo>
                    <a:pt x="1312926" y="151003"/>
                    <a:pt x="1312926" y="154178"/>
                    <a:pt x="1312291" y="156083"/>
                  </a:cubicBezTo>
                  <a:cubicBezTo>
                    <a:pt x="1311656" y="161671"/>
                    <a:pt x="1306703" y="170561"/>
                    <a:pt x="1292225" y="170561"/>
                  </a:cubicBezTo>
                  <a:cubicBezTo>
                    <a:pt x="1277747" y="170561"/>
                    <a:pt x="1273429" y="161798"/>
                    <a:pt x="1272159" y="156083"/>
                  </a:cubicBezTo>
                  <a:cubicBezTo>
                    <a:pt x="1272159" y="154178"/>
                    <a:pt x="1271524" y="151003"/>
                    <a:pt x="1271524" y="148590"/>
                  </a:cubicBezTo>
                  <a:cubicBezTo>
                    <a:pt x="1271524" y="59563"/>
                    <a:pt x="1271524" y="59563"/>
                    <a:pt x="1271524" y="59563"/>
                  </a:cubicBezTo>
                  <a:cubicBezTo>
                    <a:pt x="1271524" y="56388"/>
                    <a:pt x="1272159" y="53340"/>
                    <a:pt x="1272794" y="50165"/>
                  </a:cubicBezTo>
                  <a:cubicBezTo>
                    <a:pt x="1273429" y="45847"/>
                    <a:pt x="1277747" y="36449"/>
                    <a:pt x="1292098" y="36449"/>
                  </a:cubicBezTo>
                  <a:cubicBezTo>
                    <a:pt x="1307084" y="36449"/>
                    <a:pt x="1310894" y="46482"/>
                    <a:pt x="1311402" y="50165"/>
                  </a:cubicBezTo>
                  <a:cubicBezTo>
                    <a:pt x="1312037" y="53340"/>
                    <a:pt x="1312037" y="57658"/>
                    <a:pt x="1312037" y="57658"/>
                  </a:cubicBezTo>
                  <a:cubicBezTo>
                    <a:pt x="1312037" y="68961"/>
                    <a:pt x="1312037" y="68961"/>
                    <a:pt x="1312037" y="68961"/>
                  </a:cubicBezTo>
                  <a:lnTo>
                    <a:pt x="1360678" y="68961"/>
                  </a:lnTo>
                  <a:cubicBezTo>
                    <a:pt x="1360678" y="61976"/>
                    <a:pt x="1360678" y="61976"/>
                    <a:pt x="1360678" y="61976"/>
                  </a:cubicBezTo>
                  <a:cubicBezTo>
                    <a:pt x="1360678" y="61976"/>
                    <a:pt x="1361313" y="55753"/>
                    <a:pt x="1360678" y="49403"/>
                  </a:cubicBezTo>
                  <a:cubicBezTo>
                    <a:pt x="1357122" y="12446"/>
                    <a:pt x="1327023" y="1143"/>
                    <a:pt x="1292098" y="1143"/>
                  </a:cubicBezTo>
                  <a:close/>
                  <a:moveTo>
                    <a:pt x="817880" y="6223"/>
                  </a:moveTo>
                  <a:cubicBezTo>
                    <a:pt x="817880" y="146685"/>
                    <a:pt x="817880" y="146685"/>
                    <a:pt x="817880" y="146685"/>
                  </a:cubicBezTo>
                  <a:cubicBezTo>
                    <a:pt x="817880" y="149860"/>
                    <a:pt x="817880" y="157353"/>
                    <a:pt x="818515" y="159258"/>
                  </a:cubicBezTo>
                  <a:cubicBezTo>
                    <a:pt x="821690" y="195580"/>
                    <a:pt x="850392" y="207645"/>
                    <a:pt x="885952" y="207645"/>
                  </a:cubicBezTo>
                  <a:cubicBezTo>
                    <a:pt x="922147" y="207645"/>
                    <a:pt x="950976" y="195707"/>
                    <a:pt x="954151" y="159258"/>
                  </a:cubicBezTo>
                  <a:cubicBezTo>
                    <a:pt x="954786" y="157353"/>
                    <a:pt x="954786" y="149860"/>
                    <a:pt x="954786" y="146685"/>
                  </a:cubicBezTo>
                  <a:lnTo>
                    <a:pt x="954786" y="6223"/>
                  </a:lnTo>
                  <a:lnTo>
                    <a:pt x="905510" y="6223"/>
                  </a:lnTo>
                  <a:cubicBezTo>
                    <a:pt x="905510" y="151130"/>
                    <a:pt x="905510" y="151130"/>
                    <a:pt x="905510" y="151130"/>
                  </a:cubicBezTo>
                  <a:cubicBezTo>
                    <a:pt x="905510" y="153543"/>
                    <a:pt x="905510" y="156210"/>
                    <a:pt x="904875" y="158623"/>
                  </a:cubicBezTo>
                  <a:cubicBezTo>
                    <a:pt x="904240" y="162941"/>
                    <a:pt x="899922" y="172339"/>
                    <a:pt x="886079" y="172339"/>
                  </a:cubicBezTo>
                  <a:cubicBezTo>
                    <a:pt x="872871" y="172339"/>
                    <a:pt x="868553" y="162941"/>
                    <a:pt x="867918" y="158623"/>
                  </a:cubicBezTo>
                  <a:cubicBezTo>
                    <a:pt x="867283" y="156210"/>
                    <a:pt x="867283" y="153543"/>
                    <a:pt x="867283" y="151130"/>
                  </a:cubicBezTo>
                  <a:cubicBezTo>
                    <a:pt x="867283" y="6223"/>
                    <a:pt x="867283" y="6223"/>
                    <a:pt x="867283" y="6223"/>
                  </a:cubicBezTo>
                  <a:close/>
                  <a:moveTo>
                    <a:pt x="703072" y="1270"/>
                  </a:moveTo>
                  <a:cubicBezTo>
                    <a:pt x="668655" y="1270"/>
                    <a:pt x="641223" y="12573"/>
                    <a:pt x="635635" y="44577"/>
                  </a:cubicBezTo>
                  <a:cubicBezTo>
                    <a:pt x="634365" y="52705"/>
                    <a:pt x="634365" y="60960"/>
                    <a:pt x="636270" y="70358"/>
                  </a:cubicBezTo>
                  <a:cubicBezTo>
                    <a:pt x="645033" y="109855"/>
                    <a:pt x="713232" y="121158"/>
                    <a:pt x="723138" y="146177"/>
                  </a:cubicBezTo>
                  <a:cubicBezTo>
                    <a:pt x="725043" y="151257"/>
                    <a:pt x="724408" y="156845"/>
                    <a:pt x="723773" y="160655"/>
                  </a:cubicBezTo>
                  <a:cubicBezTo>
                    <a:pt x="721868" y="167640"/>
                    <a:pt x="717423" y="173863"/>
                    <a:pt x="704977" y="173863"/>
                  </a:cubicBezTo>
                  <a:cubicBezTo>
                    <a:pt x="692531" y="173863"/>
                    <a:pt x="685673" y="166878"/>
                    <a:pt x="685673" y="156337"/>
                  </a:cubicBezTo>
                  <a:cubicBezTo>
                    <a:pt x="685673" y="137541"/>
                    <a:pt x="685673" y="137541"/>
                    <a:pt x="685673" y="137541"/>
                  </a:cubicBezTo>
                  <a:lnTo>
                    <a:pt x="633730" y="137541"/>
                  </a:lnTo>
                  <a:cubicBezTo>
                    <a:pt x="633730" y="152654"/>
                    <a:pt x="633730" y="152654"/>
                    <a:pt x="633730" y="152654"/>
                  </a:cubicBezTo>
                  <a:cubicBezTo>
                    <a:pt x="633730" y="195961"/>
                    <a:pt x="667512" y="208534"/>
                    <a:pt x="703707" y="208534"/>
                  </a:cubicBezTo>
                  <a:cubicBezTo>
                    <a:pt x="738632" y="208534"/>
                    <a:pt x="767461" y="196596"/>
                    <a:pt x="771906" y="164719"/>
                  </a:cubicBezTo>
                  <a:cubicBezTo>
                    <a:pt x="773811" y="147828"/>
                    <a:pt x="772541" y="137033"/>
                    <a:pt x="771271" y="132715"/>
                  </a:cubicBezTo>
                  <a:cubicBezTo>
                    <a:pt x="763143" y="92583"/>
                    <a:pt x="690626" y="80010"/>
                    <a:pt x="685038" y="57404"/>
                  </a:cubicBezTo>
                  <a:cubicBezTo>
                    <a:pt x="683768" y="53594"/>
                    <a:pt x="684403" y="49911"/>
                    <a:pt x="685038" y="47371"/>
                  </a:cubicBezTo>
                  <a:cubicBezTo>
                    <a:pt x="686308" y="41148"/>
                    <a:pt x="689991" y="34163"/>
                    <a:pt x="702564" y="34163"/>
                  </a:cubicBezTo>
                  <a:cubicBezTo>
                    <a:pt x="713867" y="34163"/>
                    <a:pt x="720090" y="41656"/>
                    <a:pt x="720090" y="51689"/>
                  </a:cubicBezTo>
                  <a:cubicBezTo>
                    <a:pt x="720090" y="64262"/>
                    <a:pt x="720090" y="64262"/>
                    <a:pt x="720090" y="64262"/>
                  </a:cubicBezTo>
                  <a:lnTo>
                    <a:pt x="768223" y="64262"/>
                  </a:lnTo>
                  <a:cubicBezTo>
                    <a:pt x="768223" y="50546"/>
                    <a:pt x="768223" y="50546"/>
                    <a:pt x="768223" y="50546"/>
                  </a:cubicBezTo>
                  <a:cubicBezTo>
                    <a:pt x="767969" y="8128"/>
                    <a:pt x="730504" y="1270"/>
                    <a:pt x="703072" y="1270"/>
                  </a:cubicBezTo>
                  <a:close/>
                  <a:moveTo>
                    <a:pt x="69977" y="0"/>
                  </a:moveTo>
                  <a:cubicBezTo>
                    <a:pt x="35687" y="0"/>
                    <a:pt x="7493" y="11938"/>
                    <a:pt x="2540" y="43815"/>
                  </a:cubicBezTo>
                  <a:cubicBezTo>
                    <a:pt x="635" y="52578"/>
                    <a:pt x="635" y="60198"/>
                    <a:pt x="2540" y="70104"/>
                  </a:cubicBezTo>
                  <a:cubicBezTo>
                    <a:pt x="11303" y="109728"/>
                    <a:pt x="80010" y="121666"/>
                    <a:pt x="90678" y="146685"/>
                  </a:cubicBezTo>
                  <a:cubicBezTo>
                    <a:pt x="92583" y="151003"/>
                    <a:pt x="91948" y="157353"/>
                    <a:pt x="90678" y="161163"/>
                  </a:cubicBezTo>
                  <a:cubicBezTo>
                    <a:pt x="89408" y="167386"/>
                    <a:pt x="85090" y="174371"/>
                    <a:pt x="71882" y="174371"/>
                  </a:cubicBezTo>
                  <a:cubicBezTo>
                    <a:pt x="59436" y="174371"/>
                    <a:pt x="52578" y="167386"/>
                    <a:pt x="52578" y="156845"/>
                  </a:cubicBezTo>
                  <a:cubicBezTo>
                    <a:pt x="51943" y="138049"/>
                    <a:pt x="51943" y="138049"/>
                    <a:pt x="51943" y="138049"/>
                  </a:cubicBezTo>
                  <a:lnTo>
                    <a:pt x="0" y="138049"/>
                  </a:lnTo>
                  <a:cubicBezTo>
                    <a:pt x="0" y="153162"/>
                    <a:pt x="0" y="153162"/>
                    <a:pt x="0" y="153162"/>
                  </a:cubicBezTo>
                  <a:cubicBezTo>
                    <a:pt x="0" y="196342"/>
                    <a:pt x="34163" y="209550"/>
                    <a:pt x="70231" y="209677"/>
                  </a:cubicBezTo>
                  <a:lnTo>
                    <a:pt x="70866" y="209677"/>
                  </a:lnTo>
                  <a:cubicBezTo>
                    <a:pt x="105664" y="209550"/>
                    <a:pt x="134874" y="197612"/>
                    <a:pt x="139192" y="165100"/>
                  </a:cubicBezTo>
                  <a:cubicBezTo>
                    <a:pt x="141732" y="148209"/>
                    <a:pt x="139827" y="136906"/>
                    <a:pt x="139192" y="133096"/>
                  </a:cubicBezTo>
                  <a:cubicBezTo>
                    <a:pt x="131064" y="91694"/>
                    <a:pt x="57277" y="79756"/>
                    <a:pt x="51689" y="57277"/>
                  </a:cubicBezTo>
                  <a:lnTo>
                    <a:pt x="51689" y="57023"/>
                  </a:lnTo>
                  <a:cubicBezTo>
                    <a:pt x="50419" y="52705"/>
                    <a:pt x="51054" y="48895"/>
                    <a:pt x="51054" y="46355"/>
                  </a:cubicBezTo>
                  <a:cubicBezTo>
                    <a:pt x="52324" y="40132"/>
                    <a:pt x="56642" y="33147"/>
                    <a:pt x="69215" y="33147"/>
                  </a:cubicBezTo>
                  <a:cubicBezTo>
                    <a:pt x="80518" y="33147"/>
                    <a:pt x="87376" y="40640"/>
                    <a:pt x="87376" y="51435"/>
                  </a:cubicBezTo>
                  <a:cubicBezTo>
                    <a:pt x="87376" y="63373"/>
                    <a:pt x="87376" y="63373"/>
                    <a:pt x="87376" y="63373"/>
                  </a:cubicBezTo>
                  <a:lnTo>
                    <a:pt x="136017" y="63373"/>
                  </a:lnTo>
                  <a:cubicBezTo>
                    <a:pt x="136017" y="49657"/>
                    <a:pt x="136017" y="49657"/>
                    <a:pt x="136017" y="49657"/>
                  </a:cubicBezTo>
                  <a:cubicBezTo>
                    <a:pt x="136144" y="6985"/>
                    <a:pt x="97536" y="0"/>
                    <a:pt x="69977" y="0"/>
                  </a:cubicBezTo>
                  <a:close/>
                </a:path>
              </a:pathLst>
            </a:custGeom>
            <a:solidFill>
              <a:srgbClr val="FFFFFF"/>
            </a:solidFill>
          </p:spPr>
        </p:sp>
      </p:grpSp>
      <p:sp>
        <p:nvSpPr>
          <p:cNvPr name="Freeform 5" id="5">
            <a:hlinkClick r:id="rId4" tooltip="https://food-delivery-time-predictor.streamlit.app"/>
          </p:cNvPr>
          <p:cNvSpPr/>
          <p:nvPr/>
        </p:nvSpPr>
        <p:spPr>
          <a:xfrm flipH="false" flipV="false" rot="0">
            <a:off x="3908969" y="109929"/>
            <a:ext cx="1968789" cy="1151742"/>
          </a:xfrm>
          <a:custGeom>
            <a:avLst/>
            <a:gdLst/>
            <a:ahLst/>
            <a:cxnLst/>
            <a:rect r="r" b="b" t="t" l="l"/>
            <a:pathLst>
              <a:path h="1151742" w="1968789">
                <a:moveTo>
                  <a:pt x="0" y="0"/>
                </a:moveTo>
                <a:lnTo>
                  <a:pt x="1968790" y="0"/>
                </a:lnTo>
                <a:lnTo>
                  <a:pt x="1968790" y="1151742"/>
                </a:lnTo>
                <a:lnTo>
                  <a:pt x="0" y="1151742"/>
                </a:lnTo>
                <a:lnTo>
                  <a:pt x="0" y="0"/>
                </a:lnTo>
                <a:close/>
              </a:path>
            </a:pathLst>
          </a:custGeom>
          <a:blipFill>
            <a:blip r:embed="rId3"/>
            <a:stretch>
              <a:fillRect l="0" t="0" r="0" b="0"/>
            </a:stretch>
          </a:blipFill>
        </p:spPr>
      </p:sp>
      <p:pic>
        <p:nvPicPr>
          <p:cNvPr name="Picture 6" id="6">
            <a:hlinkClick action="ppaction://media"/>
          </p:cNvPr>
          <p:cNvPicPr>
            <a:picLocks noChangeAspect="true"/>
          </p:cNvPicPr>
          <p:nvPr>
            <a:videoFile r:link="rId6"/>
            <p:extLst>
              <p:ext uri="{DAA4B4D4-6D71-4841-9C94-3DE7FCFB9230}">
                <p14:media xmlns:p14="http://schemas.microsoft.com/office/powerpoint/2010/main" r:embed="rId7"/>
              </p:ext>
            </p:extLst>
          </p:nvPr>
        </p:nvPicPr>
        <p:blipFill>
          <a:blip r:embed="rId5"/>
          <a:srcRect l="0" t="0" r="0" b="0"/>
          <a:stretch>
            <a:fillRect/>
          </a:stretch>
        </p:blipFill>
        <p:spPr>
          <a:xfrm flipH="false" flipV="false" rot="0">
            <a:off x="685800" y="1382316"/>
            <a:ext cx="8515350" cy="4789884"/>
          </a:xfrm>
          <a:prstGeom prst="rect">
            <a:avLst/>
          </a:prstGeom>
        </p:spPr>
      </p:pic>
    </p:spTree>
  </p:cSld>
  <p:clrMapOvr>
    <a:masterClrMapping/>
  </p:clrMapOvr>
  <p:timing>
    <p:tnLst>
      <p:par>
        <p:cTn dur="indefinite" restart="never" nodeType="tmRoot">
          <p:childTnLst>
            <p:video>
              <p:cMediaNode vol="100000">
                <p:cTn fill="hold" display="false">
                  <p:stCondLst>
                    <p:cond delay="indefinite"/>
                  </p:stCondLst>
                </p:cTn>
                <p:tgtEl>
                  <p:spTgt spid="6"/>
                </p:tgtEl>
              </p:cMediaNode>
            </p:video>
          </p:childTnLst>
        </p:cTn>
      </p:par>
    </p:tnLst>
  </p:timing>
</p:sld>
</file>

<file path=ppt/slides/slide36.xml><?xml version="1.0" encoding="utf-8"?>
<p:sld xmlns:p="http://schemas.openxmlformats.org/presentationml/2006/main" xmlns:a="http://schemas.openxmlformats.org/drawingml/2006/main" xmlns:r="http://schemas.openxmlformats.org/officeDocument/2006/relationships">
  <p:cSld>
    <p:bg>
      <p:bgPr>
        <a:solidFill>
          <a:srgbClr val="193EB0"/>
        </a:solidFill>
      </p:bgPr>
    </p:bg>
    <p:spTree>
      <p:nvGrpSpPr>
        <p:cNvPr id="1" name=""/>
        <p:cNvGrpSpPr/>
        <p:nvPr/>
      </p:nvGrpSpPr>
      <p:grpSpPr>
        <a:xfrm>
          <a:off x="0" y="0"/>
          <a:ext cx="0" cy="0"/>
          <a:chOff x="0" y="0"/>
          <a:chExt cx="0" cy="0"/>
        </a:xfrm>
      </p:grpSpPr>
      <p:sp>
        <p:nvSpPr>
          <p:cNvPr name="Freeform 2" id="2"/>
          <p:cNvSpPr/>
          <p:nvPr/>
        </p:nvSpPr>
        <p:spPr>
          <a:xfrm flipH="false" flipV="false" rot="0">
            <a:off x="7929153" y="247012"/>
            <a:ext cx="1600200" cy="523875"/>
          </a:xfrm>
          <a:custGeom>
            <a:avLst/>
            <a:gdLst/>
            <a:ahLst/>
            <a:cxnLst/>
            <a:rect r="r" b="b" t="t" l="l"/>
            <a:pathLst>
              <a:path h="523875" w="1600200">
                <a:moveTo>
                  <a:pt x="0" y="0"/>
                </a:moveTo>
                <a:lnTo>
                  <a:pt x="1600200" y="0"/>
                </a:lnTo>
                <a:lnTo>
                  <a:pt x="1600200" y="523875"/>
                </a:lnTo>
                <a:lnTo>
                  <a:pt x="0" y="523875"/>
                </a:lnTo>
                <a:lnTo>
                  <a:pt x="0" y="0"/>
                </a:lnTo>
                <a:close/>
              </a:path>
            </a:pathLst>
          </a:custGeom>
          <a:blipFill>
            <a:blip r:embed="rId2"/>
            <a:stretch>
              <a:fillRect l="0" t="0" r="0" b="0"/>
            </a:stretch>
          </a:blipFill>
        </p:spPr>
      </p:sp>
      <p:grpSp>
        <p:nvGrpSpPr>
          <p:cNvPr name="Group 3" id="3"/>
          <p:cNvGrpSpPr>
            <a:grpSpLocks noChangeAspect="true"/>
          </p:cNvGrpSpPr>
          <p:nvPr/>
        </p:nvGrpSpPr>
        <p:grpSpPr>
          <a:xfrm rot="0">
            <a:off x="496110" y="403955"/>
            <a:ext cx="1361465" cy="209550"/>
            <a:chOff x="0" y="0"/>
            <a:chExt cx="1361465" cy="209550"/>
          </a:xfrm>
        </p:grpSpPr>
        <p:sp>
          <p:nvSpPr>
            <p:cNvPr name="Freeform 4" id="4"/>
            <p:cNvSpPr/>
            <p:nvPr/>
          </p:nvSpPr>
          <p:spPr>
            <a:xfrm flipH="false" flipV="false" rot="0">
              <a:off x="0" y="0"/>
              <a:ext cx="1361440" cy="209677"/>
            </a:xfrm>
            <a:custGeom>
              <a:avLst/>
              <a:gdLst/>
              <a:ahLst/>
              <a:cxnLst/>
              <a:rect r="r" b="b" t="t" l="l"/>
              <a:pathLst>
                <a:path h="209677" w="1361440">
                  <a:moveTo>
                    <a:pt x="1008507" y="6223"/>
                  </a:moveTo>
                  <a:cubicBezTo>
                    <a:pt x="1008507" y="200152"/>
                    <a:pt x="1008507" y="200152"/>
                    <a:pt x="1008507" y="200152"/>
                  </a:cubicBezTo>
                  <a:lnTo>
                    <a:pt x="1056640" y="200152"/>
                  </a:lnTo>
                  <a:cubicBezTo>
                    <a:pt x="1053465" y="37973"/>
                    <a:pt x="1053465" y="37719"/>
                    <a:pt x="1053465" y="37719"/>
                  </a:cubicBezTo>
                  <a:cubicBezTo>
                    <a:pt x="1102868" y="200152"/>
                    <a:pt x="1102868" y="200152"/>
                    <a:pt x="1102868" y="200152"/>
                  </a:cubicBezTo>
                  <a:lnTo>
                    <a:pt x="1172210" y="200152"/>
                  </a:lnTo>
                  <a:cubicBezTo>
                    <a:pt x="1172210" y="6223"/>
                    <a:pt x="1172210" y="6223"/>
                    <a:pt x="1172210" y="6223"/>
                  </a:cubicBezTo>
                  <a:lnTo>
                    <a:pt x="1124204" y="6223"/>
                  </a:lnTo>
                  <a:lnTo>
                    <a:pt x="1126617" y="163449"/>
                  </a:lnTo>
                  <a:cubicBezTo>
                    <a:pt x="1081151" y="6223"/>
                    <a:pt x="1081151" y="6223"/>
                    <a:pt x="1081151" y="6223"/>
                  </a:cubicBezTo>
                  <a:close/>
                  <a:moveTo>
                    <a:pt x="208153" y="6223"/>
                  </a:moveTo>
                  <a:cubicBezTo>
                    <a:pt x="172466" y="201930"/>
                    <a:pt x="172466" y="201930"/>
                    <a:pt x="172466" y="201930"/>
                  </a:cubicBezTo>
                  <a:lnTo>
                    <a:pt x="224917" y="201930"/>
                  </a:lnTo>
                  <a:cubicBezTo>
                    <a:pt x="251841" y="20701"/>
                    <a:pt x="251841" y="20701"/>
                    <a:pt x="251841" y="20701"/>
                  </a:cubicBezTo>
                  <a:cubicBezTo>
                    <a:pt x="278765" y="201930"/>
                    <a:pt x="278765" y="201930"/>
                    <a:pt x="278765" y="201930"/>
                  </a:cubicBezTo>
                  <a:lnTo>
                    <a:pt x="330581" y="201930"/>
                  </a:lnTo>
                  <a:cubicBezTo>
                    <a:pt x="294894" y="6223"/>
                    <a:pt x="294894" y="6223"/>
                    <a:pt x="294894" y="6223"/>
                  </a:cubicBezTo>
                  <a:close/>
                  <a:moveTo>
                    <a:pt x="373634" y="6223"/>
                  </a:moveTo>
                  <a:cubicBezTo>
                    <a:pt x="369951" y="201930"/>
                    <a:pt x="369951" y="201930"/>
                    <a:pt x="369951" y="201930"/>
                  </a:cubicBezTo>
                  <a:lnTo>
                    <a:pt x="418084" y="201930"/>
                  </a:lnTo>
                  <a:cubicBezTo>
                    <a:pt x="419354" y="20701"/>
                    <a:pt x="419354" y="20701"/>
                    <a:pt x="419354" y="20701"/>
                  </a:cubicBezTo>
                  <a:cubicBezTo>
                    <a:pt x="453009" y="201930"/>
                    <a:pt x="453009" y="201930"/>
                    <a:pt x="453009" y="201930"/>
                  </a:cubicBezTo>
                  <a:lnTo>
                    <a:pt x="502412" y="201930"/>
                  </a:lnTo>
                  <a:cubicBezTo>
                    <a:pt x="536194" y="20701"/>
                    <a:pt x="536194" y="20701"/>
                    <a:pt x="536194" y="20701"/>
                  </a:cubicBezTo>
                  <a:cubicBezTo>
                    <a:pt x="537464" y="201930"/>
                    <a:pt x="537464" y="201930"/>
                    <a:pt x="537464" y="201930"/>
                  </a:cubicBezTo>
                  <a:lnTo>
                    <a:pt x="586105" y="201930"/>
                  </a:lnTo>
                  <a:cubicBezTo>
                    <a:pt x="581787" y="6223"/>
                    <a:pt x="581787" y="6223"/>
                    <a:pt x="581787" y="6223"/>
                  </a:cubicBezTo>
                  <a:lnTo>
                    <a:pt x="502412" y="6223"/>
                  </a:lnTo>
                  <a:cubicBezTo>
                    <a:pt x="478028" y="159258"/>
                    <a:pt x="478028" y="159258"/>
                    <a:pt x="478028" y="159258"/>
                  </a:cubicBezTo>
                  <a:cubicBezTo>
                    <a:pt x="453009" y="6223"/>
                    <a:pt x="453009" y="6223"/>
                    <a:pt x="453009" y="6223"/>
                  </a:cubicBezTo>
                  <a:close/>
                  <a:moveTo>
                    <a:pt x="1292098" y="1143"/>
                  </a:moveTo>
                  <a:cubicBezTo>
                    <a:pt x="1257681" y="1143"/>
                    <a:pt x="1228344" y="13081"/>
                    <a:pt x="1223899" y="49530"/>
                  </a:cubicBezTo>
                  <a:cubicBezTo>
                    <a:pt x="1223264" y="52705"/>
                    <a:pt x="1223264" y="58928"/>
                    <a:pt x="1223264" y="62103"/>
                  </a:cubicBezTo>
                  <a:cubicBezTo>
                    <a:pt x="1223264" y="144272"/>
                    <a:pt x="1223264" y="144272"/>
                    <a:pt x="1223264" y="144272"/>
                  </a:cubicBezTo>
                  <a:cubicBezTo>
                    <a:pt x="1223264" y="148082"/>
                    <a:pt x="1223264" y="151257"/>
                    <a:pt x="1223899" y="157480"/>
                  </a:cubicBezTo>
                  <a:cubicBezTo>
                    <a:pt x="1227074" y="193294"/>
                    <a:pt x="1257681" y="205867"/>
                    <a:pt x="1292098" y="205867"/>
                  </a:cubicBezTo>
                  <a:cubicBezTo>
                    <a:pt x="1327023" y="205867"/>
                    <a:pt x="1357757" y="193294"/>
                    <a:pt x="1360805" y="157480"/>
                  </a:cubicBezTo>
                  <a:cubicBezTo>
                    <a:pt x="1361440" y="151257"/>
                    <a:pt x="1361440" y="148082"/>
                    <a:pt x="1361440" y="144272"/>
                  </a:cubicBezTo>
                  <a:cubicBezTo>
                    <a:pt x="1361440" y="92202"/>
                    <a:pt x="1361440" y="92202"/>
                    <a:pt x="1361440" y="92202"/>
                  </a:cubicBezTo>
                  <a:lnTo>
                    <a:pt x="1292860" y="92202"/>
                  </a:lnTo>
                  <a:cubicBezTo>
                    <a:pt x="1292860" y="120396"/>
                    <a:pt x="1292860" y="120396"/>
                    <a:pt x="1292860" y="120396"/>
                  </a:cubicBezTo>
                  <a:lnTo>
                    <a:pt x="1312926" y="120396"/>
                  </a:lnTo>
                  <a:cubicBezTo>
                    <a:pt x="1312926" y="148590"/>
                    <a:pt x="1312926" y="148590"/>
                    <a:pt x="1312926" y="148590"/>
                  </a:cubicBezTo>
                  <a:cubicBezTo>
                    <a:pt x="1312926" y="151003"/>
                    <a:pt x="1312926" y="154178"/>
                    <a:pt x="1312291" y="156083"/>
                  </a:cubicBezTo>
                  <a:cubicBezTo>
                    <a:pt x="1311656" y="161671"/>
                    <a:pt x="1306703" y="170561"/>
                    <a:pt x="1292225" y="170561"/>
                  </a:cubicBezTo>
                  <a:cubicBezTo>
                    <a:pt x="1277747" y="170561"/>
                    <a:pt x="1273429" y="161798"/>
                    <a:pt x="1272159" y="156083"/>
                  </a:cubicBezTo>
                  <a:cubicBezTo>
                    <a:pt x="1272159" y="154178"/>
                    <a:pt x="1271524" y="151003"/>
                    <a:pt x="1271524" y="148590"/>
                  </a:cubicBezTo>
                  <a:cubicBezTo>
                    <a:pt x="1271524" y="59563"/>
                    <a:pt x="1271524" y="59563"/>
                    <a:pt x="1271524" y="59563"/>
                  </a:cubicBezTo>
                  <a:cubicBezTo>
                    <a:pt x="1271524" y="56388"/>
                    <a:pt x="1272159" y="53340"/>
                    <a:pt x="1272794" y="50165"/>
                  </a:cubicBezTo>
                  <a:cubicBezTo>
                    <a:pt x="1273429" y="45847"/>
                    <a:pt x="1277747" y="36449"/>
                    <a:pt x="1292098" y="36449"/>
                  </a:cubicBezTo>
                  <a:cubicBezTo>
                    <a:pt x="1307084" y="36449"/>
                    <a:pt x="1310894" y="46482"/>
                    <a:pt x="1311402" y="50165"/>
                  </a:cubicBezTo>
                  <a:cubicBezTo>
                    <a:pt x="1312037" y="53340"/>
                    <a:pt x="1312037" y="57658"/>
                    <a:pt x="1312037" y="57658"/>
                  </a:cubicBezTo>
                  <a:cubicBezTo>
                    <a:pt x="1312037" y="68961"/>
                    <a:pt x="1312037" y="68961"/>
                    <a:pt x="1312037" y="68961"/>
                  </a:cubicBezTo>
                  <a:lnTo>
                    <a:pt x="1360678" y="68961"/>
                  </a:lnTo>
                  <a:cubicBezTo>
                    <a:pt x="1360678" y="61976"/>
                    <a:pt x="1360678" y="61976"/>
                    <a:pt x="1360678" y="61976"/>
                  </a:cubicBezTo>
                  <a:cubicBezTo>
                    <a:pt x="1360678" y="61976"/>
                    <a:pt x="1361313" y="55753"/>
                    <a:pt x="1360678" y="49403"/>
                  </a:cubicBezTo>
                  <a:cubicBezTo>
                    <a:pt x="1357122" y="12446"/>
                    <a:pt x="1327023" y="1143"/>
                    <a:pt x="1292098" y="1143"/>
                  </a:cubicBezTo>
                  <a:close/>
                  <a:moveTo>
                    <a:pt x="817880" y="6223"/>
                  </a:moveTo>
                  <a:cubicBezTo>
                    <a:pt x="817880" y="146685"/>
                    <a:pt x="817880" y="146685"/>
                    <a:pt x="817880" y="146685"/>
                  </a:cubicBezTo>
                  <a:cubicBezTo>
                    <a:pt x="817880" y="149860"/>
                    <a:pt x="817880" y="157353"/>
                    <a:pt x="818515" y="159258"/>
                  </a:cubicBezTo>
                  <a:cubicBezTo>
                    <a:pt x="821690" y="195580"/>
                    <a:pt x="850392" y="207645"/>
                    <a:pt x="885952" y="207645"/>
                  </a:cubicBezTo>
                  <a:cubicBezTo>
                    <a:pt x="922147" y="207645"/>
                    <a:pt x="950976" y="195707"/>
                    <a:pt x="954151" y="159258"/>
                  </a:cubicBezTo>
                  <a:cubicBezTo>
                    <a:pt x="954786" y="157353"/>
                    <a:pt x="954786" y="149860"/>
                    <a:pt x="954786" y="146685"/>
                  </a:cubicBezTo>
                  <a:lnTo>
                    <a:pt x="954786" y="6223"/>
                  </a:lnTo>
                  <a:lnTo>
                    <a:pt x="905510" y="6223"/>
                  </a:lnTo>
                  <a:cubicBezTo>
                    <a:pt x="905510" y="151130"/>
                    <a:pt x="905510" y="151130"/>
                    <a:pt x="905510" y="151130"/>
                  </a:cubicBezTo>
                  <a:cubicBezTo>
                    <a:pt x="905510" y="153543"/>
                    <a:pt x="905510" y="156210"/>
                    <a:pt x="904875" y="158623"/>
                  </a:cubicBezTo>
                  <a:cubicBezTo>
                    <a:pt x="904240" y="162941"/>
                    <a:pt x="899922" y="172339"/>
                    <a:pt x="886079" y="172339"/>
                  </a:cubicBezTo>
                  <a:cubicBezTo>
                    <a:pt x="872871" y="172339"/>
                    <a:pt x="868553" y="162941"/>
                    <a:pt x="867918" y="158623"/>
                  </a:cubicBezTo>
                  <a:cubicBezTo>
                    <a:pt x="867283" y="156210"/>
                    <a:pt x="867283" y="153543"/>
                    <a:pt x="867283" y="151130"/>
                  </a:cubicBezTo>
                  <a:cubicBezTo>
                    <a:pt x="867283" y="6223"/>
                    <a:pt x="867283" y="6223"/>
                    <a:pt x="867283" y="6223"/>
                  </a:cubicBezTo>
                  <a:close/>
                  <a:moveTo>
                    <a:pt x="703072" y="1270"/>
                  </a:moveTo>
                  <a:cubicBezTo>
                    <a:pt x="668655" y="1270"/>
                    <a:pt x="641223" y="12573"/>
                    <a:pt x="635635" y="44577"/>
                  </a:cubicBezTo>
                  <a:cubicBezTo>
                    <a:pt x="634365" y="52705"/>
                    <a:pt x="634365" y="60960"/>
                    <a:pt x="636270" y="70358"/>
                  </a:cubicBezTo>
                  <a:cubicBezTo>
                    <a:pt x="645033" y="109855"/>
                    <a:pt x="713232" y="121158"/>
                    <a:pt x="723138" y="146177"/>
                  </a:cubicBezTo>
                  <a:cubicBezTo>
                    <a:pt x="725043" y="151257"/>
                    <a:pt x="724408" y="156845"/>
                    <a:pt x="723773" y="160655"/>
                  </a:cubicBezTo>
                  <a:cubicBezTo>
                    <a:pt x="721868" y="167640"/>
                    <a:pt x="717423" y="173863"/>
                    <a:pt x="704977" y="173863"/>
                  </a:cubicBezTo>
                  <a:cubicBezTo>
                    <a:pt x="692531" y="173863"/>
                    <a:pt x="685673" y="166878"/>
                    <a:pt x="685673" y="156337"/>
                  </a:cubicBezTo>
                  <a:cubicBezTo>
                    <a:pt x="685673" y="137541"/>
                    <a:pt x="685673" y="137541"/>
                    <a:pt x="685673" y="137541"/>
                  </a:cubicBezTo>
                  <a:lnTo>
                    <a:pt x="633730" y="137541"/>
                  </a:lnTo>
                  <a:cubicBezTo>
                    <a:pt x="633730" y="152654"/>
                    <a:pt x="633730" y="152654"/>
                    <a:pt x="633730" y="152654"/>
                  </a:cubicBezTo>
                  <a:cubicBezTo>
                    <a:pt x="633730" y="195961"/>
                    <a:pt x="667512" y="208534"/>
                    <a:pt x="703707" y="208534"/>
                  </a:cubicBezTo>
                  <a:cubicBezTo>
                    <a:pt x="738632" y="208534"/>
                    <a:pt x="767461" y="196596"/>
                    <a:pt x="771906" y="164719"/>
                  </a:cubicBezTo>
                  <a:cubicBezTo>
                    <a:pt x="773811" y="147828"/>
                    <a:pt x="772541" y="137033"/>
                    <a:pt x="771271" y="132715"/>
                  </a:cubicBezTo>
                  <a:cubicBezTo>
                    <a:pt x="763143" y="92583"/>
                    <a:pt x="690626" y="80010"/>
                    <a:pt x="685038" y="57404"/>
                  </a:cubicBezTo>
                  <a:cubicBezTo>
                    <a:pt x="683768" y="53594"/>
                    <a:pt x="684403" y="49911"/>
                    <a:pt x="685038" y="47371"/>
                  </a:cubicBezTo>
                  <a:cubicBezTo>
                    <a:pt x="686308" y="41148"/>
                    <a:pt x="689991" y="34163"/>
                    <a:pt x="702564" y="34163"/>
                  </a:cubicBezTo>
                  <a:cubicBezTo>
                    <a:pt x="713867" y="34163"/>
                    <a:pt x="720090" y="41656"/>
                    <a:pt x="720090" y="51689"/>
                  </a:cubicBezTo>
                  <a:cubicBezTo>
                    <a:pt x="720090" y="64262"/>
                    <a:pt x="720090" y="64262"/>
                    <a:pt x="720090" y="64262"/>
                  </a:cubicBezTo>
                  <a:lnTo>
                    <a:pt x="768223" y="64262"/>
                  </a:lnTo>
                  <a:cubicBezTo>
                    <a:pt x="768223" y="50546"/>
                    <a:pt x="768223" y="50546"/>
                    <a:pt x="768223" y="50546"/>
                  </a:cubicBezTo>
                  <a:cubicBezTo>
                    <a:pt x="767969" y="8128"/>
                    <a:pt x="730504" y="1270"/>
                    <a:pt x="703072" y="1270"/>
                  </a:cubicBezTo>
                  <a:close/>
                  <a:moveTo>
                    <a:pt x="69977" y="0"/>
                  </a:moveTo>
                  <a:cubicBezTo>
                    <a:pt x="35687" y="0"/>
                    <a:pt x="7493" y="11938"/>
                    <a:pt x="2540" y="43815"/>
                  </a:cubicBezTo>
                  <a:cubicBezTo>
                    <a:pt x="635" y="52578"/>
                    <a:pt x="635" y="60198"/>
                    <a:pt x="2540" y="70104"/>
                  </a:cubicBezTo>
                  <a:cubicBezTo>
                    <a:pt x="11303" y="109728"/>
                    <a:pt x="80010" y="121666"/>
                    <a:pt x="90678" y="146685"/>
                  </a:cubicBezTo>
                  <a:cubicBezTo>
                    <a:pt x="92583" y="151003"/>
                    <a:pt x="91948" y="157353"/>
                    <a:pt x="90678" y="161163"/>
                  </a:cubicBezTo>
                  <a:cubicBezTo>
                    <a:pt x="89408" y="167386"/>
                    <a:pt x="85090" y="174371"/>
                    <a:pt x="71882" y="174371"/>
                  </a:cubicBezTo>
                  <a:cubicBezTo>
                    <a:pt x="59436" y="174371"/>
                    <a:pt x="52578" y="167386"/>
                    <a:pt x="52578" y="156845"/>
                  </a:cubicBezTo>
                  <a:cubicBezTo>
                    <a:pt x="51943" y="138049"/>
                    <a:pt x="51943" y="138049"/>
                    <a:pt x="51943" y="138049"/>
                  </a:cubicBezTo>
                  <a:lnTo>
                    <a:pt x="0" y="138049"/>
                  </a:lnTo>
                  <a:cubicBezTo>
                    <a:pt x="0" y="153162"/>
                    <a:pt x="0" y="153162"/>
                    <a:pt x="0" y="153162"/>
                  </a:cubicBezTo>
                  <a:cubicBezTo>
                    <a:pt x="0" y="196342"/>
                    <a:pt x="34163" y="209550"/>
                    <a:pt x="70231" y="209677"/>
                  </a:cubicBezTo>
                  <a:lnTo>
                    <a:pt x="70866" y="209677"/>
                  </a:lnTo>
                  <a:cubicBezTo>
                    <a:pt x="105664" y="209550"/>
                    <a:pt x="134874" y="197612"/>
                    <a:pt x="139192" y="165100"/>
                  </a:cubicBezTo>
                  <a:cubicBezTo>
                    <a:pt x="141732" y="148209"/>
                    <a:pt x="139827" y="136906"/>
                    <a:pt x="139192" y="133096"/>
                  </a:cubicBezTo>
                  <a:cubicBezTo>
                    <a:pt x="131064" y="91694"/>
                    <a:pt x="57277" y="79756"/>
                    <a:pt x="51689" y="57277"/>
                  </a:cubicBezTo>
                  <a:lnTo>
                    <a:pt x="51689" y="57023"/>
                  </a:lnTo>
                  <a:cubicBezTo>
                    <a:pt x="50419" y="52705"/>
                    <a:pt x="51054" y="48895"/>
                    <a:pt x="51054" y="46355"/>
                  </a:cubicBezTo>
                  <a:cubicBezTo>
                    <a:pt x="52324" y="40132"/>
                    <a:pt x="56642" y="33147"/>
                    <a:pt x="69215" y="33147"/>
                  </a:cubicBezTo>
                  <a:cubicBezTo>
                    <a:pt x="80518" y="33147"/>
                    <a:pt x="87376" y="40640"/>
                    <a:pt x="87376" y="51435"/>
                  </a:cubicBezTo>
                  <a:cubicBezTo>
                    <a:pt x="87376" y="63373"/>
                    <a:pt x="87376" y="63373"/>
                    <a:pt x="87376" y="63373"/>
                  </a:cubicBezTo>
                  <a:lnTo>
                    <a:pt x="136017" y="63373"/>
                  </a:lnTo>
                  <a:cubicBezTo>
                    <a:pt x="136017" y="49657"/>
                    <a:pt x="136017" y="49657"/>
                    <a:pt x="136017" y="49657"/>
                  </a:cubicBezTo>
                  <a:cubicBezTo>
                    <a:pt x="136144" y="6985"/>
                    <a:pt x="97536" y="0"/>
                    <a:pt x="69977" y="0"/>
                  </a:cubicBezTo>
                  <a:close/>
                </a:path>
              </a:pathLst>
            </a:custGeom>
            <a:solidFill>
              <a:srgbClr val="FFFFFF"/>
            </a:solidFill>
          </p:spPr>
        </p:sp>
      </p:grpSp>
      <p:sp>
        <p:nvSpPr>
          <p:cNvPr name="Freeform 5" id="5">
            <a:hlinkClick r:id="rId4" tooltip="https://food-delivery-time-predictor.streamlit.app"/>
          </p:cNvPr>
          <p:cNvSpPr/>
          <p:nvPr/>
        </p:nvSpPr>
        <p:spPr>
          <a:xfrm flipH="false" flipV="false" rot="0">
            <a:off x="3908969" y="109929"/>
            <a:ext cx="1968789" cy="1151742"/>
          </a:xfrm>
          <a:custGeom>
            <a:avLst/>
            <a:gdLst/>
            <a:ahLst/>
            <a:cxnLst/>
            <a:rect r="r" b="b" t="t" l="l"/>
            <a:pathLst>
              <a:path h="1151742" w="1968789">
                <a:moveTo>
                  <a:pt x="0" y="0"/>
                </a:moveTo>
                <a:lnTo>
                  <a:pt x="1968790" y="0"/>
                </a:lnTo>
                <a:lnTo>
                  <a:pt x="1968790" y="1151742"/>
                </a:lnTo>
                <a:lnTo>
                  <a:pt x="0" y="1151742"/>
                </a:lnTo>
                <a:lnTo>
                  <a:pt x="0" y="0"/>
                </a:lnTo>
                <a:close/>
              </a:path>
            </a:pathLst>
          </a:custGeom>
          <a:blipFill>
            <a:blip r:embed="rId3"/>
            <a:stretch>
              <a:fillRect l="0" t="0" r="0" b="0"/>
            </a:stretch>
          </a:blipFill>
        </p:spPr>
      </p:sp>
      <p:pic>
        <p:nvPicPr>
          <p:cNvPr name="Picture 6" id="6">
            <a:hlinkClick action="ppaction://media"/>
          </p:cNvPr>
          <p:cNvPicPr>
            <a:picLocks noChangeAspect="true"/>
          </p:cNvPicPr>
          <p:nvPr>
            <a:videoFile r:link="rId6"/>
            <p:extLst>
              <p:ext uri="{DAA4B4D4-6D71-4841-9C94-3DE7FCFB9230}">
                <p14:media xmlns:p14="http://schemas.microsoft.com/office/powerpoint/2010/main" r:embed="rId7"/>
              </p:ext>
            </p:extLst>
          </p:nvPr>
        </p:nvPicPr>
        <p:blipFill>
          <a:blip r:embed="rId5"/>
          <a:srcRect l="0" t="0" r="0" b="0"/>
          <a:stretch>
            <a:fillRect/>
          </a:stretch>
        </p:blipFill>
        <p:spPr>
          <a:xfrm flipH="false" flipV="false" rot="0">
            <a:off x="685800" y="1382316"/>
            <a:ext cx="8515350" cy="4789884"/>
          </a:xfrm>
          <a:prstGeom prst="rect">
            <a:avLst/>
          </a:prstGeom>
        </p:spPr>
      </p:pic>
    </p:spTree>
  </p:cSld>
  <p:clrMapOvr>
    <a:masterClrMapping/>
  </p:clrMapOvr>
  <p:timing>
    <p:tnLst>
      <p:par>
        <p:cTn dur="indefinite" restart="never" nodeType="tmRoot">
          <p:childTnLst>
            <p:video>
              <p:cMediaNode vol="100000">
                <p:cTn fill="hold" display="false">
                  <p:stCondLst>
                    <p:cond delay="indefinite"/>
                  </p:stCondLst>
                </p:cTn>
                <p:tgtEl>
                  <p:spTgt spid="6"/>
                </p:tgtEl>
              </p:cMediaNode>
            </p:video>
          </p:childTnLst>
        </p:cTn>
      </p:par>
    </p:tnLst>
  </p:timing>
</p:sld>
</file>

<file path=ppt/slides/slide37.xml><?xml version="1.0" encoding="utf-8"?>
<p:sld xmlns:p="http://schemas.openxmlformats.org/presentationml/2006/main" xmlns:a="http://schemas.openxmlformats.org/drawingml/2006/main" xmlns:r="http://schemas.openxmlformats.org/officeDocument/2006/relationships">
  <p:cSld>
    <p:bg>
      <p:bgPr>
        <a:solidFill>
          <a:srgbClr val="193EB0"/>
        </a:solidFill>
      </p:bgPr>
    </p:bg>
    <p:spTree>
      <p:nvGrpSpPr>
        <p:cNvPr id="1" name=""/>
        <p:cNvGrpSpPr/>
        <p:nvPr/>
      </p:nvGrpSpPr>
      <p:grpSpPr>
        <a:xfrm>
          <a:off x="0" y="0"/>
          <a:ext cx="0" cy="0"/>
          <a:chOff x="0" y="0"/>
          <a:chExt cx="0" cy="0"/>
        </a:xfrm>
      </p:grpSpPr>
      <p:sp>
        <p:nvSpPr>
          <p:cNvPr name="Freeform 2" id="2"/>
          <p:cNvSpPr/>
          <p:nvPr/>
        </p:nvSpPr>
        <p:spPr>
          <a:xfrm flipH="false" flipV="false" rot="0">
            <a:off x="7929153" y="247012"/>
            <a:ext cx="1600200" cy="523875"/>
          </a:xfrm>
          <a:custGeom>
            <a:avLst/>
            <a:gdLst/>
            <a:ahLst/>
            <a:cxnLst/>
            <a:rect r="r" b="b" t="t" l="l"/>
            <a:pathLst>
              <a:path h="523875" w="1600200">
                <a:moveTo>
                  <a:pt x="0" y="0"/>
                </a:moveTo>
                <a:lnTo>
                  <a:pt x="1600200" y="0"/>
                </a:lnTo>
                <a:lnTo>
                  <a:pt x="1600200" y="523875"/>
                </a:lnTo>
                <a:lnTo>
                  <a:pt x="0" y="523875"/>
                </a:lnTo>
                <a:lnTo>
                  <a:pt x="0" y="0"/>
                </a:lnTo>
                <a:close/>
              </a:path>
            </a:pathLst>
          </a:custGeom>
          <a:blipFill>
            <a:blip r:embed="rId2"/>
            <a:stretch>
              <a:fillRect l="0" t="0" r="0" b="0"/>
            </a:stretch>
          </a:blipFill>
        </p:spPr>
      </p:sp>
      <p:grpSp>
        <p:nvGrpSpPr>
          <p:cNvPr name="Group 3" id="3"/>
          <p:cNvGrpSpPr>
            <a:grpSpLocks noChangeAspect="true"/>
          </p:cNvGrpSpPr>
          <p:nvPr/>
        </p:nvGrpSpPr>
        <p:grpSpPr>
          <a:xfrm rot="0">
            <a:off x="496110" y="403955"/>
            <a:ext cx="1361465" cy="209550"/>
            <a:chOff x="0" y="0"/>
            <a:chExt cx="1361465" cy="209550"/>
          </a:xfrm>
        </p:grpSpPr>
        <p:sp>
          <p:nvSpPr>
            <p:cNvPr name="Freeform 4" id="4"/>
            <p:cNvSpPr/>
            <p:nvPr/>
          </p:nvSpPr>
          <p:spPr>
            <a:xfrm flipH="false" flipV="false" rot="0">
              <a:off x="0" y="0"/>
              <a:ext cx="1361440" cy="209677"/>
            </a:xfrm>
            <a:custGeom>
              <a:avLst/>
              <a:gdLst/>
              <a:ahLst/>
              <a:cxnLst/>
              <a:rect r="r" b="b" t="t" l="l"/>
              <a:pathLst>
                <a:path h="209677" w="1361440">
                  <a:moveTo>
                    <a:pt x="1008507" y="6223"/>
                  </a:moveTo>
                  <a:cubicBezTo>
                    <a:pt x="1008507" y="200152"/>
                    <a:pt x="1008507" y="200152"/>
                    <a:pt x="1008507" y="200152"/>
                  </a:cubicBezTo>
                  <a:lnTo>
                    <a:pt x="1056640" y="200152"/>
                  </a:lnTo>
                  <a:cubicBezTo>
                    <a:pt x="1053465" y="37973"/>
                    <a:pt x="1053465" y="37719"/>
                    <a:pt x="1053465" y="37719"/>
                  </a:cubicBezTo>
                  <a:cubicBezTo>
                    <a:pt x="1102868" y="200152"/>
                    <a:pt x="1102868" y="200152"/>
                    <a:pt x="1102868" y="200152"/>
                  </a:cubicBezTo>
                  <a:lnTo>
                    <a:pt x="1172210" y="200152"/>
                  </a:lnTo>
                  <a:cubicBezTo>
                    <a:pt x="1172210" y="6223"/>
                    <a:pt x="1172210" y="6223"/>
                    <a:pt x="1172210" y="6223"/>
                  </a:cubicBezTo>
                  <a:lnTo>
                    <a:pt x="1124204" y="6223"/>
                  </a:lnTo>
                  <a:lnTo>
                    <a:pt x="1126617" y="163449"/>
                  </a:lnTo>
                  <a:cubicBezTo>
                    <a:pt x="1081151" y="6223"/>
                    <a:pt x="1081151" y="6223"/>
                    <a:pt x="1081151" y="6223"/>
                  </a:cubicBezTo>
                  <a:close/>
                  <a:moveTo>
                    <a:pt x="208153" y="6223"/>
                  </a:moveTo>
                  <a:cubicBezTo>
                    <a:pt x="172466" y="201930"/>
                    <a:pt x="172466" y="201930"/>
                    <a:pt x="172466" y="201930"/>
                  </a:cubicBezTo>
                  <a:lnTo>
                    <a:pt x="224917" y="201930"/>
                  </a:lnTo>
                  <a:cubicBezTo>
                    <a:pt x="251841" y="20701"/>
                    <a:pt x="251841" y="20701"/>
                    <a:pt x="251841" y="20701"/>
                  </a:cubicBezTo>
                  <a:cubicBezTo>
                    <a:pt x="278765" y="201930"/>
                    <a:pt x="278765" y="201930"/>
                    <a:pt x="278765" y="201930"/>
                  </a:cubicBezTo>
                  <a:lnTo>
                    <a:pt x="330581" y="201930"/>
                  </a:lnTo>
                  <a:cubicBezTo>
                    <a:pt x="294894" y="6223"/>
                    <a:pt x="294894" y="6223"/>
                    <a:pt x="294894" y="6223"/>
                  </a:cubicBezTo>
                  <a:close/>
                  <a:moveTo>
                    <a:pt x="373634" y="6223"/>
                  </a:moveTo>
                  <a:cubicBezTo>
                    <a:pt x="369951" y="201930"/>
                    <a:pt x="369951" y="201930"/>
                    <a:pt x="369951" y="201930"/>
                  </a:cubicBezTo>
                  <a:lnTo>
                    <a:pt x="418084" y="201930"/>
                  </a:lnTo>
                  <a:cubicBezTo>
                    <a:pt x="419354" y="20701"/>
                    <a:pt x="419354" y="20701"/>
                    <a:pt x="419354" y="20701"/>
                  </a:cubicBezTo>
                  <a:cubicBezTo>
                    <a:pt x="453009" y="201930"/>
                    <a:pt x="453009" y="201930"/>
                    <a:pt x="453009" y="201930"/>
                  </a:cubicBezTo>
                  <a:lnTo>
                    <a:pt x="502412" y="201930"/>
                  </a:lnTo>
                  <a:cubicBezTo>
                    <a:pt x="536194" y="20701"/>
                    <a:pt x="536194" y="20701"/>
                    <a:pt x="536194" y="20701"/>
                  </a:cubicBezTo>
                  <a:cubicBezTo>
                    <a:pt x="537464" y="201930"/>
                    <a:pt x="537464" y="201930"/>
                    <a:pt x="537464" y="201930"/>
                  </a:cubicBezTo>
                  <a:lnTo>
                    <a:pt x="586105" y="201930"/>
                  </a:lnTo>
                  <a:cubicBezTo>
                    <a:pt x="581787" y="6223"/>
                    <a:pt x="581787" y="6223"/>
                    <a:pt x="581787" y="6223"/>
                  </a:cubicBezTo>
                  <a:lnTo>
                    <a:pt x="502412" y="6223"/>
                  </a:lnTo>
                  <a:cubicBezTo>
                    <a:pt x="478028" y="159258"/>
                    <a:pt x="478028" y="159258"/>
                    <a:pt x="478028" y="159258"/>
                  </a:cubicBezTo>
                  <a:cubicBezTo>
                    <a:pt x="453009" y="6223"/>
                    <a:pt x="453009" y="6223"/>
                    <a:pt x="453009" y="6223"/>
                  </a:cubicBezTo>
                  <a:close/>
                  <a:moveTo>
                    <a:pt x="1292098" y="1143"/>
                  </a:moveTo>
                  <a:cubicBezTo>
                    <a:pt x="1257681" y="1143"/>
                    <a:pt x="1228344" y="13081"/>
                    <a:pt x="1223899" y="49530"/>
                  </a:cubicBezTo>
                  <a:cubicBezTo>
                    <a:pt x="1223264" y="52705"/>
                    <a:pt x="1223264" y="58928"/>
                    <a:pt x="1223264" y="62103"/>
                  </a:cubicBezTo>
                  <a:cubicBezTo>
                    <a:pt x="1223264" y="144272"/>
                    <a:pt x="1223264" y="144272"/>
                    <a:pt x="1223264" y="144272"/>
                  </a:cubicBezTo>
                  <a:cubicBezTo>
                    <a:pt x="1223264" y="148082"/>
                    <a:pt x="1223264" y="151257"/>
                    <a:pt x="1223899" y="157480"/>
                  </a:cubicBezTo>
                  <a:cubicBezTo>
                    <a:pt x="1227074" y="193294"/>
                    <a:pt x="1257681" y="205867"/>
                    <a:pt x="1292098" y="205867"/>
                  </a:cubicBezTo>
                  <a:cubicBezTo>
                    <a:pt x="1327023" y="205867"/>
                    <a:pt x="1357757" y="193294"/>
                    <a:pt x="1360805" y="157480"/>
                  </a:cubicBezTo>
                  <a:cubicBezTo>
                    <a:pt x="1361440" y="151257"/>
                    <a:pt x="1361440" y="148082"/>
                    <a:pt x="1361440" y="144272"/>
                  </a:cubicBezTo>
                  <a:cubicBezTo>
                    <a:pt x="1361440" y="92202"/>
                    <a:pt x="1361440" y="92202"/>
                    <a:pt x="1361440" y="92202"/>
                  </a:cubicBezTo>
                  <a:lnTo>
                    <a:pt x="1292860" y="92202"/>
                  </a:lnTo>
                  <a:cubicBezTo>
                    <a:pt x="1292860" y="120396"/>
                    <a:pt x="1292860" y="120396"/>
                    <a:pt x="1292860" y="120396"/>
                  </a:cubicBezTo>
                  <a:lnTo>
                    <a:pt x="1312926" y="120396"/>
                  </a:lnTo>
                  <a:cubicBezTo>
                    <a:pt x="1312926" y="148590"/>
                    <a:pt x="1312926" y="148590"/>
                    <a:pt x="1312926" y="148590"/>
                  </a:cubicBezTo>
                  <a:cubicBezTo>
                    <a:pt x="1312926" y="151003"/>
                    <a:pt x="1312926" y="154178"/>
                    <a:pt x="1312291" y="156083"/>
                  </a:cubicBezTo>
                  <a:cubicBezTo>
                    <a:pt x="1311656" y="161671"/>
                    <a:pt x="1306703" y="170561"/>
                    <a:pt x="1292225" y="170561"/>
                  </a:cubicBezTo>
                  <a:cubicBezTo>
                    <a:pt x="1277747" y="170561"/>
                    <a:pt x="1273429" y="161798"/>
                    <a:pt x="1272159" y="156083"/>
                  </a:cubicBezTo>
                  <a:cubicBezTo>
                    <a:pt x="1272159" y="154178"/>
                    <a:pt x="1271524" y="151003"/>
                    <a:pt x="1271524" y="148590"/>
                  </a:cubicBezTo>
                  <a:cubicBezTo>
                    <a:pt x="1271524" y="59563"/>
                    <a:pt x="1271524" y="59563"/>
                    <a:pt x="1271524" y="59563"/>
                  </a:cubicBezTo>
                  <a:cubicBezTo>
                    <a:pt x="1271524" y="56388"/>
                    <a:pt x="1272159" y="53340"/>
                    <a:pt x="1272794" y="50165"/>
                  </a:cubicBezTo>
                  <a:cubicBezTo>
                    <a:pt x="1273429" y="45847"/>
                    <a:pt x="1277747" y="36449"/>
                    <a:pt x="1292098" y="36449"/>
                  </a:cubicBezTo>
                  <a:cubicBezTo>
                    <a:pt x="1307084" y="36449"/>
                    <a:pt x="1310894" y="46482"/>
                    <a:pt x="1311402" y="50165"/>
                  </a:cubicBezTo>
                  <a:cubicBezTo>
                    <a:pt x="1312037" y="53340"/>
                    <a:pt x="1312037" y="57658"/>
                    <a:pt x="1312037" y="57658"/>
                  </a:cubicBezTo>
                  <a:cubicBezTo>
                    <a:pt x="1312037" y="68961"/>
                    <a:pt x="1312037" y="68961"/>
                    <a:pt x="1312037" y="68961"/>
                  </a:cubicBezTo>
                  <a:lnTo>
                    <a:pt x="1360678" y="68961"/>
                  </a:lnTo>
                  <a:cubicBezTo>
                    <a:pt x="1360678" y="61976"/>
                    <a:pt x="1360678" y="61976"/>
                    <a:pt x="1360678" y="61976"/>
                  </a:cubicBezTo>
                  <a:cubicBezTo>
                    <a:pt x="1360678" y="61976"/>
                    <a:pt x="1361313" y="55753"/>
                    <a:pt x="1360678" y="49403"/>
                  </a:cubicBezTo>
                  <a:cubicBezTo>
                    <a:pt x="1357122" y="12446"/>
                    <a:pt x="1327023" y="1143"/>
                    <a:pt x="1292098" y="1143"/>
                  </a:cubicBezTo>
                  <a:close/>
                  <a:moveTo>
                    <a:pt x="817880" y="6223"/>
                  </a:moveTo>
                  <a:cubicBezTo>
                    <a:pt x="817880" y="146685"/>
                    <a:pt x="817880" y="146685"/>
                    <a:pt x="817880" y="146685"/>
                  </a:cubicBezTo>
                  <a:cubicBezTo>
                    <a:pt x="817880" y="149860"/>
                    <a:pt x="817880" y="157353"/>
                    <a:pt x="818515" y="159258"/>
                  </a:cubicBezTo>
                  <a:cubicBezTo>
                    <a:pt x="821690" y="195580"/>
                    <a:pt x="850392" y="207645"/>
                    <a:pt x="885952" y="207645"/>
                  </a:cubicBezTo>
                  <a:cubicBezTo>
                    <a:pt x="922147" y="207645"/>
                    <a:pt x="950976" y="195707"/>
                    <a:pt x="954151" y="159258"/>
                  </a:cubicBezTo>
                  <a:cubicBezTo>
                    <a:pt x="954786" y="157353"/>
                    <a:pt x="954786" y="149860"/>
                    <a:pt x="954786" y="146685"/>
                  </a:cubicBezTo>
                  <a:lnTo>
                    <a:pt x="954786" y="6223"/>
                  </a:lnTo>
                  <a:lnTo>
                    <a:pt x="905510" y="6223"/>
                  </a:lnTo>
                  <a:cubicBezTo>
                    <a:pt x="905510" y="151130"/>
                    <a:pt x="905510" y="151130"/>
                    <a:pt x="905510" y="151130"/>
                  </a:cubicBezTo>
                  <a:cubicBezTo>
                    <a:pt x="905510" y="153543"/>
                    <a:pt x="905510" y="156210"/>
                    <a:pt x="904875" y="158623"/>
                  </a:cubicBezTo>
                  <a:cubicBezTo>
                    <a:pt x="904240" y="162941"/>
                    <a:pt x="899922" y="172339"/>
                    <a:pt x="886079" y="172339"/>
                  </a:cubicBezTo>
                  <a:cubicBezTo>
                    <a:pt x="872871" y="172339"/>
                    <a:pt x="868553" y="162941"/>
                    <a:pt x="867918" y="158623"/>
                  </a:cubicBezTo>
                  <a:cubicBezTo>
                    <a:pt x="867283" y="156210"/>
                    <a:pt x="867283" y="153543"/>
                    <a:pt x="867283" y="151130"/>
                  </a:cubicBezTo>
                  <a:cubicBezTo>
                    <a:pt x="867283" y="6223"/>
                    <a:pt x="867283" y="6223"/>
                    <a:pt x="867283" y="6223"/>
                  </a:cubicBezTo>
                  <a:close/>
                  <a:moveTo>
                    <a:pt x="703072" y="1270"/>
                  </a:moveTo>
                  <a:cubicBezTo>
                    <a:pt x="668655" y="1270"/>
                    <a:pt x="641223" y="12573"/>
                    <a:pt x="635635" y="44577"/>
                  </a:cubicBezTo>
                  <a:cubicBezTo>
                    <a:pt x="634365" y="52705"/>
                    <a:pt x="634365" y="60960"/>
                    <a:pt x="636270" y="70358"/>
                  </a:cubicBezTo>
                  <a:cubicBezTo>
                    <a:pt x="645033" y="109855"/>
                    <a:pt x="713232" y="121158"/>
                    <a:pt x="723138" y="146177"/>
                  </a:cubicBezTo>
                  <a:cubicBezTo>
                    <a:pt x="725043" y="151257"/>
                    <a:pt x="724408" y="156845"/>
                    <a:pt x="723773" y="160655"/>
                  </a:cubicBezTo>
                  <a:cubicBezTo>
                    <a:pt x="721868" y="167640"/>
                    <a:pt x="717423" y="173863"/>
                    <a:pt x="704977" y="173863"/>
                  </a:cubicBezTo>
                  <a:cubicBezTo>
                    <a:pt x="692531" y="173863"/>
                    <a:pt x="685673" y="166878"/>
                    <a:pt x="685673" y="156337"/>
                  </a:cubicBezTo>
                  <a:cubicBezTo>
                    <a:pt x="685673" y="137541"/>
                    <a:pt x="685673" y="137541"/>
                    <a:pt x="685673" y="137541"/>
                  </a:cubicBezTo>
                  <a:lnTo>
                    <a:pt x="633730" y="137541"/>
                  </a:lnTo>
                  <a:cubicBezTo>
                    <a:pt x="633730" y="152654"/>
                    <a:pt x="633730" y="152654"/>
                    <a:pt x="633730" y="152654"/>
                  </a:cubicBezTo>
                  <a:cubicBezTo>
                    <a:pt x="633730" y="195961"/>
                    <a:pt x="667512" y="208534"/>
                    <a:pt x="703707" y="208534"/>
                  </a:cubicBezTo>
                  <a:cubicBezTo>
                    <a:pt x="738632" y="208534"/>
                    <a:pt x="767461" y="196596"/>
                    <a:pt x="771906" y="164719"/>
                  </a:cubicBezTo>
                  <a:cubicBezTo>
                    <a:pt x="773811" y="147828"/>
                    <a:pt x="772541" y="137033"/>
                    <a:pt x="771271" y="132715"/>
                  </a:cubicBezTo>
                  <a:cubicBezTo>
                    <a:pt x="763143" y="92583"/>
                    <a:pt x="690626" y="80010"/>
                    <a:pt x="685038" y="57404"/>
                  </a:cubicBezTo>
                  <a:cubicBezTo>
                    <a:pt x="683768" y="53594"/>
                    <a:pt x="684403" y="49911"/>
                    <a:pt x="685038" y="47371"/>
                  </a:cubicBezTo>
                  <a:cubicBezTo>
                    <a:pt x="686308" y="41148"/>
                    <a:pt x="689991" y="34163"/>
                    <a:pt x="702564" y="34163"/>
                  </a:cubicBezTo>
                  <a:cubicBezTo>
                    <a:pt x="713867" y="34163"/>
                    <a:pt x="720090" y="41656"/>
                    <a:pt x="720090" y="51689"/>
                  </a:cubicBezTo>
                  <a:cubicBezTo>
                    <a:pt x="720090" y="64262"/>
                    <a:pt x="720090" y="64262"/>
                    <a:pt x="720090" y="64262"/>
                  </a:cubicBezTo>
                  <a:lnTo>
                    <a:pt x="768223" y="64262"/>
                  </a:lnTo>
                  <a:cubicBezTo>
                    <a:pt x="768223" y="50546"/>
                    <a:pt x="768223" y="50546"/>
                    <a:pt x="768223" y="50546"/>
                  </a:cubicBezTo>
                  <a:cubicBezTo>
                    <a:pt x="767969" y="8128"/>
                    <a:pt x="730504" y="1270"/>
                    <a:pt x="703072" y="1270"/>
                  </a:cubicBezTo>
                  <a:close/>
                  <a:moveTo>
                    <a:pt x="69977" y="0"/>
                  </a:moveTo>
                  <a:cubicBezTo>
                    <a:pt x="35687" y="0"/>
                    <a:pt x="7493" y="11938"/>
                    <a:pt x="2540" y="43815"/>
                  </a:cubicBezTo>
                  <a:cubicBezTo>
                    <a:pt x="635" y="52578"/>
                    <a:pt x="635" y="60198"/>
                    <a:pt x="2540" y="70104"/>
                  </a:cubicBezTo>
                  <a:cubicBezTo>
                    <a:pt x="11303" y="109728"/>
                    <a:pt x="80010" y="121666"/>
                    <a:pt x="90678" y="146685"/>
                  </a:cubicBezTo>
                  <a:cubicBezTo>
                    <a:pt x="92583" y="151003"/>
                    <a:pt x="91948" y="157353"/>
                    <a:pt x="90678" y="161163"/>
                  </a:cubicBezTo>
                  <a:cubicBezTo>
                    <a:pt x="89408" y="167386"/>
                    <a:pt x="85090" y="174371"/>
                    <a:pt x="71882" y="174371"/>
                  </a:cubicBezTo>
                  <a:cubicBezTo>
                    <a:pt x="59436" y="174371"/>
                    <a:pt x="52578" y="167386"/>
                    <a:pt x="52578" y="156845"/>
                  </a:cubicBezTo>
                  <a:cubicBezTo>
                    <a:pt x="51943" y="138049"/>
                    <a:pt x="51943" y="138049"/>
                    <a:pt x="51943" y="138049"/>
                  </a:cubicBezTo>
                  <a:lnTo>
                    <a:pt x="0" y="138049"/>
                  </a:lnTo>
                  <a:cubicBezTo>
                    <a:pt x="0" y="153162"/>
                    <a:pt x="0" y="153162"/>
                    <a:pt x="0" y="153162"/>
                  </a:cubicBezTo>
                  <a:cubicBezTo>
                    <a:pt x="0" y="196342"/>
                    <a:pt x="34163" y="209550"/>
                    <a:pt x="70231" y="209677"/>
                  </a:cubicBezTo>
                  <a:lnTo>
                    <a:pt x="70866" y="209677"/>
                  </a:lnTo>
                  <a:cubicBezTo>
                    <a:pt x="105664" y="209550"/>
                    <a:pt x="134874" y="197612"/>
                    <a:pt x="139192" y="165100"/>
                  </a:cubicBezTo>
                  <a:cubicBezTo>
                    <a:pt x="141732" y="148209"/>
                    <a:pt x="139827" y="136906"/>
                    <a:pt x="139192" y="133096"/>
                  </a:cubicBezTo>
                  <a:cubicBezTo>
                    <a:pt x="131064" y="91694"/>
                    <a:pt x="57277" y="79756"/>
                    <a:pt x="51689" y="57277"/>
                  </a:cubicBezTo>
                  <a:lnTo>
                    <a:pt x="51689" y="57023"/>
                  </a:lnTo>
                  <a:cubicBezTo>
                    <a:pt x="50419" y="52705"/>
                    <a:pt x="51054" y="48895"/>
                    <a:pt x="51054" y="46355"/>
                  </a:cubicBezTo>
                  <a:cubicBezTo>
                    <a:pt x="52324" y="40132"/>
                    <a:pt x="56642" y="33147"/>
                    <a:pt x="69215" y="33147"/>
                  </a:cubicBezTo>
                  <a:cubicBezTo>
                    <a:pt x="80518" y="33147"/>
                    <a:pt x="87376" y="40640"/>
                    <a:pt x="87376" y="51435"/>
                  </a:cubicBezTo>
                  <a:cubicBezTo>
                    <a:pt x="87376" y="63373"/>
                    <a:pt x="87376" y="63373"/>
                    <a:pt x="87376" y="63373"/>
                  </a:cubicBezTo>
                  <a:lnTo>
                    <a:pt x="136017" y="63373"/>
                  </a:lnTo>
                  <a:cubicBezTo>
                    <a:pt x="136017" y="49657"/>
                    <a:pt x="136017" y="49657"/>
                    <a:pt x="136017" y="49657"/>
                  </a:cubicBezTo>
                  <a:cubicBezTo>
                    <a:pt x="136144" y="6985"/>
                    <a:pt x="97536" y="0"/>
                    <a:pt x="69977" y="0"/>
                  </a:cubicBezTo>
                  <a:close/>
                </a:path>
              </a:pathLst>
            </a:custGeom>
            <a:solidFill>
              <a:srgbClr val="FFFFFF"/>
            </a:solidFill>
          </p:spPr>
        </p:sp>
      </p:grpSp>
      <p:sp>
        <p:nvSpPr>
          <p:cNvPr name="Freeform 5" id="5"/>
          <p:cNvSpPr/>
          <p:nvPr/>
        </p:nvSpPr>
        <p:spPr>
          <a:xfrm flipH="false" flipV="false" rot="0">
            <a:off x="970674" y="3429000"/>
            <a:ext cx="2739809" cy="28575"/>
          </a:xfrm>
          <a:custGeom>
            <a:avLst/>
            <a:gdLst/>
            <a:ahLst/>
            <a:cxnLst/>
            <a:rect r="r" b="b" t="t" l="l"/>
            <a:pathLst>
              <a:path h="28575" w="2739809">
                <a:moveTo>
                  <a:pt x="0" y="0"/>
                </a:moveTo>
                <a:lnTo>
                  <a:pt x="2739809" y="0"/>
                </a:lnTo>
                <a:lnTo>
                  <a:pt x="2739809" y="28575"/>
                </a:lnTo>
                <a:lnTo>
                  <a:pt x="0" y="2857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6" id="6"/>
          <p:cNvSpPr txBox="true"/>
          <p:nvPr/>
        </p:nvSpPr>
        <p:spPr>
          <a:xfrm rot="0">
            <a:off x="865899" y="2596410"/>
            <a:ext cx="3369621" cy="840753"/>
          </a:xfrm>
          <a:prstGeom prst="rect">
            <a:avLst/>
          </a:prstGeom>
        </p:spPr>
        <p:txBody>
          <a:bodyPr anchor="t" rtlCol="false" tIns="0" lIns="0" bIns="0" rIns="0">
            <a:spAutoFit/>
          </a:bodyPr>
          <a:lstStyle/>
          <a:p>
            <a:pPr algn="l">
              <a:lnSpc>
                <a:spcPts val="6159"/>
              </a:lnSpc>
            </a:pPr>
            <a:r>
              <a:rPr lang="en-US" b="true" sz="4399">
                <a:solidFill>
                  <a:srgbClr val="FFFFFF"/>
                </a:solidFill>
                <a:latin typeface="Arial MT Pro Bold"/>
                <a:ea typeface="Arial MT Pro Bold"/>
                <a:cs typeface="Arial MT Pro Bold"/>
                <a:sym typeface="Arial MT Pro Bold"/>
              </a:rPr>
              <a:t>Future Work</a:t>
            </a:r>
          </a:p>
        </p:txBody>
      </p:sp>
    </p:spTree>
  </p:cSld>
  <p:clrMapOvr>
    <a:masterClrMapping/>
  </p:clrMapOvr>
</p:sld>
</file>

<file path=ppt/slides/slide3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99272" y="2009499"/>
            <a:ext cx="2506161" cy="38100"/>
          </a:xfrm>
          <a:custGeom>
            <a:avLst/>
            <a:gdLst/>
            <a:ahLst/>
            <a:cxnLst/>
            <a:rect r="r" b="b" t="t" l="l"/>
            <a:pathLst>
              <a:path h="38100" w="2506161">
                <a:moveTo>
                  <a:pt x="0" y="0"/>
                </a:moveTo>
                <a:lnTo>
                  <a:pt x="2506161" y="0"/>
                </a:lnTo>
                <a:lnTo>
                  <a:pt x="2506161" y="38100"/>
                </a:lnTo>
                <a:lnTo>
                  <a:pt x="0" y="381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a:grpSpLocks noChangeAspect="true"/>
          </p:cNvGrpSpPr>
          <p:nvPr/>
        </p:nvGrpSpPr>
        <p:grpSpPr>
          <a:xfrm rot="0">
            <a:off x="0" y="0"/>
            <a:ext cx="9888655" cy="1197292"/>
            <a:chOff x="0" y="0"/>
            <a:chExt cx="9888652" cy="1197292"/>
          </a:xfrm>
        </p:grpSpPr>
        <p:sp>
          <p:nvSpPr>
            <p:cNvPr name="Freeform 4" id="4"/>
            <p:cNvSpPr/>
            <p:nvPr/>
          </p:nvSpPr>
          <p:spPr>
            <a:xfrm flipH="false" flipV="false" rot="0">
              <a:off x="0" y="0"/>
              <a:ext cx="9888601" cy="1197229"/>
            </a:xfrm>
            <a:custGeom>
              <a:avLst/>
              <a:gdLst/>
              <a:ahLst/>
              <a:cxnLst/>
              <a:rect r="r" b="b" t="t" l="l"/>
              <a:pathLst>
                <a:path h="1197229" w="9888601">
                  <a:moveTo>
                    <a:pt x="0" y="0"/>
                  </a:moveTo>
                  <a:lnTo>
                    <a:pt x="0" y="1197229"/>
                  </a:lnTo>
                  <a:lnTo>
                    <a:pt x="9888601" y="1197229"/>
                  </a:lnTo>
                  <a:lnTo>
                    <a:pt x="9888601" y="0"/>
                  </a:lnTo>
                  <a:close/>
                </a:path>
              </a:pathLst>
            </a:custGeom>
            <a:solidFill>
              <a:srgbClr val="193EB0"/>
            </a:solidFill>
          </p:spPr>
        </p:sp>
      </p:grpSp>
      <p:sp>
        <p:nvSpPr>
          <p:cNvPr name="Freeform 5" id="5"/>
          <p:cNvSpPr/>
          <p:nvPr/>
        </p:nvSpPr>
        <p:spPr>
          <a:xfrm flipH="false" flipV="false" rot="0">
            <a:off x="564918" y="6204671"/>
            <a:ext cx="8449647" cy="9525"/>
          </a:xfrm>
          <a:custGeom>
            <a:avLst/>
            <a:gdLst/>
            <a:ahLst/>
            <a:cxnLst/>
            <a:rect r="r" b="b" t="t" l="l"/>
            <a:pathLst>
              <a:path h="9525" w="8449647">
                <a:moveTo>
                  <a:pt x="0" y="0"/>
                </a:moveTo>
                <a:lnTo>
                  <a:pt x="8449647" y="0"/>
                </a:lnTo>
                <a:lnTo>
                  <a:pt x="8449647" y="9525"/>
                </a:lnTo>
                <a:lnTo>
                  <a:pt x="0" y="952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6" id="6"/>
          <p:cNvSpPr txBox="true"/>
          <p:nvPr/>
        </p:nvSpPr>
        <p:spPr>
          <a:xfrm rot="0">
            <a:off x="572595" y="6307112"/>
            <a:ext cx="2208266" cy="246974"/>
          </a:xfrm>
          <a:prstGeom prst="rect">
            <a:avLst/>
          </a:prstGeom>
        </p:spPr>
        <p:txBody>
          <a:bodyPr anchor="t" rtlCol="false" tIns="0" lIns="0" bIns="0" rIns="0">
            <a:spAutoFit/>
          </a:bodyPr>
          <a:lstStyle/>
          <a:p>
            <a:pPr algn="l">
              <a:lnSpc>
                <a:spcPts val="1819"/>
              </a:lnSpc>
            </a:pPr>
            <a:r>
              <a:rPr lang="en-US" sz="1299">
                <a:solidFill>
                  <a:srgbClr val="7F7F7F"/>
                </a:solidFill>
                <a:latin typeface="Arial MT Pro"/>
                <a:ea typeface="Arial MT Pro"/>
                <a:cs typeface="Arial MT Pro"/>
                <a:sym typeface="Arial MT Pro"/>
              </a:rPr>
              <a:t>Samsung Innovation Campus</a:t>
            </a:r>
          </a:p>
        </p:txBody>
      </p:sp>
      <p:sp>
        <p:nvSpPr>
          <p:cNvPr name="TextBox 7" id="7"/>
          <p:cNvSpPr txBox="true"/>
          <p:nvPr/>
        </p:nvSpPr>
        <p:spPr>
          <a:xfrm rot="0">
            <a:off x="558803" y="514741"/>
            <a:ext cx="2446630" cy="696998"/>
          </a:xfrm>
          <a:prstGeom prst="rect">
            <a:avLst/>
          </a:prstGeom>
        </p:spPr>
        <p:txBody>
          <a:bodyPr anchor="t" rtlCol="false" tIns="0" lIns="0" bIns="0" rIns="0">
            <a:spAutoFit/>
          </a:bodyPr>
          <a:lstStyle/>
          <a:p>
            <a:pPr algn="l">
              <a:lnSpc>
                <a:spcPts val="1756"/>
              </a:lnSpc>
            </a:pPr>
            <a:r>
              <a:rPr lang="en-US" sz="1599">
                <a:solidFill>
                  <a:srgbClr val="F2F2F2"/>
                </a:solidFill>
                <a:latin typeface="Arial MT Pro"/>
                <a:ea typeface="Arial MT Pro"/>
                <a:cs typeface="Arial MT Pro"/>
                <a:sym typeface="Arial MT Pro"/>
              </a:rPr>
              <a:t>Project 3</a:t>
            </a:r>
          </a:p>
          <a:p>
            <a:pPr algn="l">
              <a:lnSpc>
                <a:spcPts val="1756"/>
              </a:lnSpc>
            </a:pPr>
            <a:r>
              <a:rPr lang="en-US" sz="1599">
                <a:solidFill>
                  <a:srgbClr val="F2F2F2"/>
                </a:solidFill>
                <a:latin typeface="Arial MT Pro"/>
                <a:ea typeface="Arial MT Pro"/>
                <a:cs typeface="Arial MT Pro"/>
                <a:sym typeface="Arial MT Pro"/>
              </a:rPr>
              <a:t>Graduation</a:t>
            </a:r>
            <a:r>
              <a:rPr lang="en-US" sz="1599">
                <a:solidFill>
                  <a:srgbClr val="F2F2F2"/>
                </a:solidFill>
                <a:latin typeface="Arial MT Pro"/>
                <a:ea typeface="Arial MT Pro"/>
                <a:cs typeface="Arial MT Pro"/>
                <a:sym typeface="Arial MT Pro"/>
              </a:rPr>
              <a:t> Project</a:t>
            </a:r>
          </a:p>
          <a:p>
            <a:pPr algn="l">
              <a:lnSpc>
                <a:spcPts val="1756"/>
              </a:lnSpc>
            </a:pPr>
          </a:p>
        </p:txBody>
      </p:sp>
      <p:sp>
        <p:nvSpPr>
          <p:cNvPr name="TextBox 8" id="8"/>
          <p:cNvSpPr txBox="true"/>
          <p:nvPr/>
        </p:nvSpPr>
        <p:spPr>
          <a:xfrm rot="0">
            <a:off x="1165717" y="752685"/>
            <a:ext cx="72009" cy="311077"/>
          </a:xfrm>
          <a:prstGeom prst="rect">
            <a:avLst/>
          </a:prstGeom>
        </p:spPr>
        <p:txBody>
          <a:bodyPr anchor="t" rtlCol="false" tIns="0" lIns="0" bIns="0" rIns="0">
            <a:spAutoFit/>
          </a:bodyPr>
          <a:lstStyle/>
          <a:p>
            <a:pPr algn="l">
              <a:lnSpc>
                <a:spcPts val="2195"/>
              </a:lnSpc>
            </a:pPr>
            <a:r>
              <a:rPr lang="en-US" sz="1999">
                <a:solidFill>
                  <a:srgbClr val="F2F2F2"/>
                </a:solidFill>
                <a:latin typeface="Arial MT Pro"/>
                <a:ea typeface="Arial MT Pro"/>
                <a:cs typeface="Arial MT Pro"/>
                <a:sym typeface="Arial MT Pro"/>
              </a:rPr>
              <a:t> </a:t>
            </a:r>
          </a:p>
        </p:txBody>
      </p:sp>
      <p:sp>
        <p:nvSpPr>
          <p:cNvPr name="TextBox 9" id="9"/>
          <p:cNvSpPr txBox="true"/>
          <p:nvPr/>
        </p:nvSpPr>
        <p:spPr>
          <a:xfrm rot="0">
            <a:off x="499272" y="1424638"/>
            <a:ext cx="6138416" cy="601852"/>
          </a:xfrm>
          <a:prstGeom prst="rect">
            <a:avLst/>
          </a:prstGeom>
        </p:spPr>
        <p:txBody>
          <a:bodyPr anchor="t" rtlCol="false" tIns="0" lIns="0" bIns="0" rIns="0">
            <a:spAutoFit/>
          </a:bodyPr>
          <a:lstStyle/>
          <a:p>
            <a:pPr algn="l">
              <a:lnSpc>
                <a:spcPts val="4653"/>
              </a:lnSpc>
            </a:pPr>
            <a:r>
              <a:rPr lang="en-US" b="true" sz="3324">
                <a:solidFill>
                  <a:srgbClr val="0C0C0C"/>
                </a:solidFill>
                <a:latin typeface="Poppins Bold"/>
                <a:ea typeface="Poppins Bold"/>
                <a:cs typeface="Poppins Bold"/>
                <a:sym typeface="Poppins Bold"/>
              </a:rPr>
              <a:t>M</a:t>
            </a:r>
            <a:r>
              <a:rPr lang="en-US" b="true" sz="3324">
                <a:solidFill>
                  <a:srgbClr val="0C0C0C"/>
                </a:solidFill>
                <a:latin typeface="Poppins Bold"/>
                <a:ea typeface="Poppins Bold"/>
                <a:cs typeface="Poppins Bold"/>
                <a:sym typeface="Poppins Bold"/>
              </a:rPr>
              <a:t>ulti‑Platform Support</a:t>
            </a:r>
          </a:p>
        </p:txBody>
      </p:sp>
      <p:sp>
        <p:nvSpPr>
          <p:cNvPr name="TextBox 10" id="10"/>
          <p:cNvSpPr txBox="true"/>
          <p:nvPr/>
        </p:nvSpPr>
        <p:spPr>
          <a:xfrm rot="0">
            <a:off x="499272" y="2276199"/>
            <a:ext cx="9196969" cy="3547206"/>
          </a:xfrm>
          <a:prstGeom prst="rect">
            <a:avLst/>
          </a:prstGeom>
        </p:spPr>
        <p:txBody>
          <a:bodyPr anchor="t" rtlCol="false" tIns="0" lIns="0" bIns="0" rIns="0">
            <a:spAutoFit/>
          </a:bodyPr>
          <a:lstStyle/>
          <a:p>
            <a:pPr algn="l">
              <a:lnSpc>
                <a:spcPts val="2619"/>
              </a:lnSpc>
            </a:pPr>
            <a:r>
              <a:rPr lang="en-US" sz="1871" b="true">
                <a:solidFill>
                  <a:srgbClr val="000000"/>
                </a:solidFill>
                <a:latin typeface="Arial MT Pro Bold"/>
                <a:ea typeface="Arial MT Pro Bold"/>
                <a:cs typeface="Arial MT Pro Bold"/>
                <a:sym typeface="Arial MT Pro Bold"/>
              </a:rPr>
              <a:t>1. Expa</a:t>
            </a:r>
            <a:r>
              <a:rPr lang="en-US" sz="1871" b="true">
                <a:solidFill>
                  <a:srgbClr val="000000"/>
                </a:solidFill>
                <a:latin typeface="Arial MT Pro Bold"/>
                <a:ea typeface="Arial MT Pro Bold"/>
                <a:cs typeface="Arial MT Pro Bold"/>
                <a:sym typeface="Arial MT Pro Bold"/>
              </a:rPr>
              <a:t>nd the system beyond Twitter to analyze screenshots from:</a:t>
            </a:r>
          </a:p>
          <a:p>
            <a:pPr algn="l" marL="403995" indent="-201997" lvl="1">
              <a:lnSpc>
                <a:spcPts val="2619"/>
              </a:lnSpc>
              <a:buFont typeface="Arial"/>
              <a:buChar char="•"/>
            </a:pPr>
            <a:r>
              <a:rPr lang="en-US" sz="1871">
                <a:solidFill>
                  <a:srgbClr val="000000"/>
                </a:solidFill>
                <a:latin typeface="Arial MT Pro"/>
                <a:ea typeface="Arial MT Pro"/>
                <a:cs typeface="Arial MT Pro"/>
                <a:sym typeface="Arial MT Pro"/>
              </a:rPr>
              <a:t>Instagram profiles</a:t>
            </a:r>
          </a:p>
          <a:p>
            <a:pPr algn="l" marL="403995" indent="-201997" lvl="1">
              <a:lnSpc>
                <a:spcPts val="2619"/>
              </a:lnSpc>
              <a:buFont typeface="Arial"/>
              <a:buChar char="•"/>
            </a:pPr>
            <a:r>
              <a:rPr lang="en-US" sz="1871">
                <a:solidFill>
                  <a:srgbClr val="000000"/>
                </a:solidFill>
                <a:latin typeface="Arial MT Pro"/>
                <a:ea typeface="Arial MT Pro"/>
                <a:cs typeface="Arial MT Pro"/>
                <a:sym typeface="Arial MT Pro"/>
              </a:rPr>
              <a:t>Facebook accounts</a:t>
            </a:r>
          </a:p>
          <a:p>
            <a:pPr algn="l" marL="403995" indent="-201997" lvl="1">
              <a:lnSpc>
                <a:spcPts val="2619"/>
              </a:lnSpc>
              <a:buFont typeface="Arial"/>
              <a:buChar char="•"/>
            </a:pPr>
            <a:r>
              <a:rPr lang="en-US" sz="1871">
                <a:solidFill>
                  <a:srgbClr val="000000"/>
                </a:solidFill>
                <a:latin typeface="Arial MT Pro"/>
                <a:ea typeface="Arial MT Pro"/>
                <a:cs typeface="Arial MT Pro"/>
                <a:sym typeface="Arial MT Pro"/>
              </a:rPr>
              <a:t>LinkedIn</a:t>
            </a:r>
          </a:p>
          <a:p>
            <a:pPr algn="l">
              <a:lnSpc>
                <a:spcPts val="2619"/>
              </a:lnSpc>
            </a:pPr>
          </a:p>
          <a:p>
            <a:pPr algn="l">
              <a:lnSpc>
                <a:spcPts val="2619"/>
              </a:lnSpc>
              <a:spcBef>
                <a:spcPct val="0"/>
              </a:spcBef>
            </a:pPr>
            <a:r>
              <a:rPr lang="en-US" b="true" sz="1871">
                <a:solidFill>
                  <a:srgbClr val="000000"/>
                </a:solidFill>
                <a:latin typeface="Arial MT Pro Bold"/>
                <a:ea typeface="Arial MT Pro Bold"/>
                <a:cs typeface="Arial MT Pro Bold"/>
                <a:sym typeface="Arial MT Pro Bold"/>
              </a:rPr>
              <a:t>2. </a:t>
            </a:r>
            <a:r>
              <a:rPr lang="en-US" b="true" sz="1871">
                <a:solidFill>
                  <a:srgbClr val="000000"/>
                </a:solidFill>
                <a:latin typeface="Arial MT Pro Bold"/>
                <a:ea typeface="Arial MT Pro Bold"/>
                <a:cs typeface="Arial MT Pro Bold"/>
                <a:sym typeface="Arial MT Pro Bold"/>
              </a:rPr>
              <a:t>Each platform</a:t>
            </a:r>
            <a:r>
              <a:rPr lang="en-US" b="true" sz="1871">
                <a:solidFill>
                  <a:srgbClr val="000000"/>
                </a:solidFill>
                <a:latin typeface="Arial MT Pro Bold"/>
                <a:ea typeface="Arial MT Pro Bold"/>
                <a:cs typeface="Arial MT Pro Bold"/>
                <a:sym typeface="Arial MT Pro Bold"/>
              </a:rPr>
              <a:t> has unique la</a:t>
            </a:r>
            <a:r>
              <a:rPr lang="en-US" b="true" sz="1871">
                <a:solidFill>
                  <a:srgbClr val="000000"/>
                </a:solidFill>
                <a:latin typeface="Arial MT Pro Bold"/>
                <a:ea typeface="Arial MT Pro Bold"/>
                <a:cs typeface="Arial MT Pro Bold"/>
                <a:sym typeface="Arial MT Pro Bold"/>
              </a:rPr>
              <a:t>yout patterns, so the model would be retrained to understand:</a:t>
            </a:r>
          </a:p>
          <a:p>
            <a:pPr algn="l" marL="403995" indent="-201997" lvl="1">
              <a:lnSpc>
                <a:spcPts val="2619"/>
              </a:lnSpc>
              <a:spcBef>
                <a:spcPct val="0"/>
              </a:spcBef>
              <a:buFont typeface="Arial"/>
              <a:buChar char="•"/>
            </a:pPr>
            <a:r>
              <a:rPr lang="en-US" sz="1871">
                <a:solidFill>
                  <a:srgbClr val="000000"/>
                </a:solidFill>
                <a:latin typeface="Arial MT Pro"/>
                <a:ea typeface="Arial MT Pro"/>
                <a:cs typeface="Arial MT Pro"/>
                <a:sym typeface="Arial MT Pro"/>
              </a:rPr>
              <a:t>Platform-specific U</a:t>
            </a:r>
            <a:r>
              <a:rPr lang="en-US" sz="1871">
                <a:solidFill>
                  <a:srgbClr val="000000"/>
                </a:solidFill>
                <a:latin typeface="Arial MT Pro"/>
                <a:ea typeface="Arial MT Pro"/>
                <a:cs typeface="Arial MT Pro"/>
                <a:sym typeface="Arial MT Pro"/>
              </a:rPr>
              <a:t>I structures</a:t>
            </a:r>
          </a:p>
          <a:p>
            <a:pPr algn="l" marL="403995" indent="-201997" lvl="1">
              <a:lnSpc>
                <a:spcPts val="2619"/>
              </a:lnSpc>
              <a:spcBef>
                <a:spcPct val="0"/>
              </a:spcBef>
              <a:buFont typeface="Arial"/>
              <a:buChar char="•"/>
            </a:pPr>
            <a:r>
              <a:rPr lang="en-US" sz="1871">
                <a:solidFill>
                  <a:srgbClr val="000000"/>
                </a:solidFill>
                <a:latin typeface="Arial MT Pro"/>
                <a:ea typeface="Arial MT Pro"/>
                <a:cs typeface="Arial MT Pro"/>
                <a:sym typeface="Arial MT Pro"/>
              </a:rPr>
              <a:t>U</a:t>
            </a:r>
            <a:r>
              <a:rPr lang="en-US" sz="1871">
                <a:solidFill>
                  <a:srgbClr val="000000"/>
                </a:solidFill>
                <a:latin typeface="Arial MT Pro"/>
                <a:ea typeface="Arial MT Pro"/>
                <a:cs typeface="Arial MT Pro"/>
                <a:sym typeface="Arial MT Pro"/>
              </a:rPr>
              <a:t>nique metadata (followers, bio, highlights)</a:t>
            </a:r>
          </a:p>
          <a:p>
            <a:pPr algn="l" marL="403995" indent="-201997" lvl="1">
              <a:lnSpc>
                <a:spcPts val="2619"/>
              </a:lnSpc>
              <a:spcBef>
                <a:spcPct val="0"/>
              </a:spcBef>
              <a:buFont typeface="Arial"/>
              <a:buChar char="•"/>
            </a:pPr>
            <a:r>
              <a:rPr lang="en-US" sz="1871">
                <a:solidFill>
                  <a:srgbClr val="000000"/>
                </a:solidFill>
                <a:latin typeface="Arial MT Pro"/>
                <a:ea typeface="Arial MT Pro"/>
                <a:cs typeface="Arial MT Pro"/>
                <a:sym typeface="Arial MT Pro"/>
              </a:rPr>
              <a:t>Different behavior patterns (posting frequency, engagement)</a:t>
            </a:r>
          </a:p>
          <a:p>
            <a:pPr algn="l">
              <a:lnSpc>
                <a:spcPts val="2199"/>
              </a:lnSpc>
              <a:spcBef>
                <a:spcPct val="0"/>
              </a:spcBef>
            </a:pPr>
          </a:p>
        </p:txBody>
      </p:sp>
    </p:spTree>
  </p:cSld>
  <p:clrMapOvr>
    <a:masterClrMapping/>
  </p:clrMapOvr>
</p:sld>
</file>

<file path=ppt/slides/slide3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99272" y="2009499"/>
            <a:ext cx="2506161" cy="38100"/>
          </a:xfrm>
          <a:custGeom>
            <a:avLst/>
            <a:gdLst/>
            <a:ahLst/>
            <a:cxnLst/>
            <a:rect r="r" b="b" t="t" l="l"/>
            <a:pathLst>
              <a:path h="38100" w="2506161">
                <a:moveTo>
                  <a:pt x="0" y="0"/>
                </a:moveTo>
                <a:lnTo>
                  <a:pt x="2506161" y="0"/>
                </a:lnTo>
                <a:lnTo>
                  <a:pt x="2506161" y="38100"/>
                </a:lnTo>
                <a:lnTo>
                  <a:pt x="0" y="381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a:grpSpLocks noChangeAspect="true"/>
          </p:cNvGrpSpPr>
          <p:nvPr/>
        </p:nvGrpSpPr>
        <p:grpSpPr>
          <a:xfrm rot="0">
            <a:off x="0" y="0"/>
            <a:ext cx="9888655" cy="1197292"/>
            <a:chOff x="0" y="0"/>
            <a:chExt cx="9888652" cy="1197292"/>
          </a:xfrm>
        </p:grpSpPr>
        <p:sp>
          <p:nvSpPr>
            <p:cNvPr name="Freeform 4" id="4"/>
            <p:cNvSpPr/>
            <p:nvPr/>
          </p:nvSpPr>
          <p:spPr>
            <a:xfrm flipH="false" flipV="false" rot="0">
              <a:off x="0" y="0"/>
              <a:ext cx="9888601" cy="1197229"/>
            </a:xfrm>
            <a:custGeom>
              <a:avLst/>
              <a:gdLst/>
              <a:ahLst/>
              <a:cxnLst/>
              <a:rect r="r" b="b" t="t" l="l"/>
              <a:pathLst>
                <a:path h="1197229" w="9888601">
                  <a:moveTo>
                    <a:pt x="0" y="0"/>
                  </a:moveTo>
                  <a:lnTo>
                    <a:pt x="0" y="1197229"/>
                  </a:lnTo>
                  <a:lnTo>
                    <a:pt x="9888601" y="1197229"/>
                  </a:lnTo>
                  <a:lnTo>
                    <a:pt x="9888601" y="0"/>
                  </a:lnTo>
                  <a:close/>
                </a:path>
              </a:pathLst>
            </a:custGeom>
            <a:solidFill>
              <a:srgbClr val="193EB0"/>
            </a:solidFill>
          </p:spPr>
        </p:sp>
      </p:grpSp>
      <p:sp>
        <p:nvSpPr>
          <p:cNvPr name="Freeform 5" id="5"/>
          <p:cNvSpPr/>
          <p:nvPr/>
        </p:nvSpPr>
        <p:spPr>
          <a:xfrm flipH="false" flipV="false" rot="0">
            <a:off x="564918" y="6204671"/>
            <a:ext cx="8449647" cy="9525"/>
          </a:xfrm>
          <a:custGeom>
            <a:avLst/>
            <a:gdLst/>
            <a:ahLst/>
            <a:cxnLst/>
            <a:rect r="r" b="b" t="t" l="l"/>
            <a:pathLst>
              <a:path h="9525" w="8449647">
                <a:moveTo>
                  <a:pt x="0" y="0"/>
                </a:moveTo>
                <a:lnTo>
                  <a:pt x="8449647" y="0"/>
                </a:lnTo>
                <a:lnTo>
                  <a:pt x="8449647" y="9525"/>
                </a:lnTo>
                <a:lnTo>
                  <a:pt x="0" y="952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6" id="6"/>
          <p:cNvSpPr txBox="true"/>
          <p:nvPr/>
        </p:nvSpPr>
        <p:spPr>
          <a:xfrm rot="0">
            <a:off x="572595" y="6307112"/>
            <a:ext cx="2208266" cy="246974"/>
          </a:xfrm>
          <a:prstGeom prst="rect">
            <a:avLst/>
          </a:prstGeom>
        </p:spPr>
        <p:txBody>
          <a:bodyPr anchor="t" rtlCol="false" tIns="0" lIns="0" bIns="0" rIns="0">
            <a:spAutoFit/>
          </a:bodyPr>
          <a:lstStyle/>
          <a:p>
            <a:pPr algn="l">
              <a:lnSpc>
                <a:spcPts val="1819"/>
              </a:lnSpc>
            </a:pPr>
            <a:r>
              <a:rPr lang="en-US" sz="1299">
                <a:solidFill>
                  <a:srgbClr val="7F7F7F"/>
                </a:solidFill>
                <a:latin typeface="Arial MT Pro"/>
                <a:ea typeface="Arial MT Pro"/>
                <a:cs typeface="Arial MT Pro"/>
                <a:sym typeface="Arial MT Pro"/>
              </a:rPr>
              <a:t>Samsung Innovation Campus</a:t>
            </a:r>
          </a:p>
        </p:txBody>
      </p:sp>
      <p:sp>
        <p:nvSpPr>
          <p:cNvPr name="TextBox 7" id="7"/>
          <p:cNvSpPr txBox="true"/>
          <p:nvPr/>
        </p:nvSpPr>
        <p:spPr>
          <a:xfrm rot="0">
            <a:off x="558803" y="514741"/>
            <a:ext cx="2446630" cy="696998"/>
          </a:xfrm>
          <a:prstGeom prst="rect">
            <a:avLst/>
          </a:prstGeom>
        </p:spPr>
        <p:txBody>
          <a:bodyPr anchor="t" rtlCol="false" tIns="0" lIns="0" bIns="0" rIns="0">
            <a:spAutoFit/>
          </a:bodyPr>
          <a:lstStyle/>
          <a:p>
            <a:pPr algn="l">
              <a:lnSpc>
                <a:spcPts val="1756"/>
              </a:lnSpc>
            </a:pPr>
            <a:r>
              <a:rPr lang="en-US" sz="1599">
                <a:solidFill>
                  <a:srgbClr val="F2F2F2"/>
                </a:solidFill>
                <a:latin typeface="Arial MT Pro"/>
                <a:ea typeface="Arial MT Pro"/>
                <a:cs typeface="Arial MT Pro"/>
                <a:sym typeface="Arial MT Pro"/>
              </a:rPr>
              <a:t>Project 3</a:t>
            </a:r>
          </a:p>
          <a:p>
            <a:pPr algn="l">
              <a:lnSpc>
                <a:spcPts val="1756"/>
              </a:lnSpc>
            </a:pPr>
            <a:r>
              <a:rPr lang="en-US" sz="1599">
                <a:solidFill>
                  <a:srgbClr val="F2F2F2"/>
                </a:solidFill>
                <a:latin typeface="Arial MT Pro"/>
                <a:ea typeface="Arial MT Pro"/>
                <a:cs typeface="Arial MT Pro"/>
                <a:sym typeface="Arial MT Pro"/>
              </a:rPr>
              <a:t>Gr</a:t>
            </a:r>
            <a:r>
              <a:rPr lang="en-US" sz="1599">
                <a:solidFill>
                  <a:srgbClr val="F2F2F2"/>
                </a:solidFill>
                <a:latin typeface="Arial MT Pro"/>
                <a:ea typeface="Arial MT Pro"/>
                <a:cs typeface="Arial MT Pro"/>
                <a:sym typeface="Arial MT Pro"/>
              </a:rPr>
              <a:t>aduation Project</a:t>
            </a:r>
          </a:p>
          <a:p>
            <a:pPr algn="l">
              <a:lnSpc>
                <a:spcPts val="1756"/>
              </a:lnSpc>
            </a:pPr>
          </a:p>
        </p:txBody>
      </p:sp>
      <p:sp>
        <p:nvSpPr>
          <p:cNvPr name="TextBox 8" id="8"/>
          <p:cNvSpPr txBox="true"/>
          <p:nvPr/>
        </p:nvSpPr>
        <p:spPr>
          <a:xfrm rot="0">
            <a:off x="1165717" y="752685"/>
            <a:ext cx="72009" cy="311077"/>
          </a:xfrm>
          <a:prstGeom prst="rect">
            <a:avLst/>
          </a:prstGeom>
        </p:spPr>
        <p:txBody>
          <a:bodyPr anchor="t" rtlCol="false" tIns="0" lIns="0" bIns="0" rIns="0">
            <a:spAutoFit/>
          </a:bodyPr>
          <a:lstStyle/>
          <a:p>
            <a:pPr algn="l">
              <a:lnSpc>
                <a:spcPts val="2195"/>
              </a:lnSpc>
            </a:pPr>
            <a:r>
              <a:rPr lang="en-US" sz="1999">
                <a:solidFill>
                  <a:srgbClr val="F2F2F2"/>
                </a:solidFill>
                <a:latin typeface="Arial MT Pro"/>
                <a:ea typeface="Arial MT Pro"/>
                <a:cs typeface="Arial MT Pro"/>
                <a:sym typeface="Arial MT Pro"/>
              </a:rPr>
              <a:t> </a:t>
            </a:r>
          </a:p>
        </p:txBody>
      </p:sp>
      <p:sp>
        <p:nvSpPr>
          <p:cNvPr name="TextBox 9" id="9"/>
          <p:cNvSpPr txBox="true"/>
          <p:nvPr/>
        </p:nvSpPr>
        <p:spPr>
          <a:xfrm rot="0">
            <a:off x="499272" y="1424638"/>
            <a:ext cx="6536426" cy="601852"/>
          </a:xfrm>
          <a:prstGeom prst="rect">
            <a:avLst/>
          </a:prstGeom>
        </p:spPr>
        <p:txBody>
          <a:bodyPr anchor="t" rtlCol="false" tIns="0" lIns="0" bIns="0" rIns="0">
            <a:spAutoFit/>
          </a:bodyPr>
          <a:lstStyle/>
          <a:p>
            <a:pPr algn="l">
              <a:lnSpc>
                <a:spcPts val="4653"/>
              </a:lnSpc>
            </a:pPr>
            <a:r>
              <a:rPr lang="en-US" b="true" sz="3324">
                <a:solidFill>
                  <a:srgbClr val="0C0C0C"/>
                </a:solidFill>
                <a:latin typeface="Poppins Bold"/>
                <a:ea typeface="Poppins Bold"/>
                <a:cs typeface="Poppins Bold"/>
                <a:sym typeface="Poppins Bold"/>
              </a:rPr>
              <a:t>Impr</a:t>
            </a:r>
            <a:r>
              <a:rPr lang="en-US" b="true" sz="3324">
                <a:solidFill>
                  <a:srgbClr val="0C0C0C"/>
                </a:solidFill>
                <a:latin typeface="Poppins Bold"/>
                <a:ea typeface="Poppins Bold"/>
                <a:cs typeface="Poppins Bold"/>
                <a:sym typeface="Poppins Bold"/>
              </a:rPr>
              <a:t>oved Deepfake Detection</a:t>
            </a:r>
          </a:p>
        </p:txBody>
      </p:sp>
      <p:sp>
        <p:nvSpPr>
          <p:cNvPr name="TextBox 10" id="10"/>
          <p:cNvSpPr txBox="true"/>
          <p:nvPr/>
        </p:nvSpPr>
        <p:spPr>
          <a:xfrm rot="0">
            <a:off x="499272" y="2276199"/>
            <a:ext cx="9196969" cy="3871056"/>
          </a:xfrm>
          <a:prstGeom prst="rect">
            <a:avLst/>
          </a:prstGeom>
        </p:spPr>
        <p:txBody>
          <a:bodyPr anchor="t" rtlCol="false" tIns="0" lIns="0" bIns="0" rIns="0">
            <a:spAutoFit/>
          </a:bodyPr>
          <a:lstStyle/>
          <a:p>
            <a:pPr algn="l" marL="403995" indent="-201997" lvl="1">
              <a:lnSpc>
                <a:spcPts val="2619"/>
              </a:lnSpc>
              <a:buFont typeface="Arial"/>
              <a:buChar char="•"/>
            </a:pPr>
            <a:r>
              <a:rPr lang="en-US" b="true" sz="1871">
                <a:solidFill>
                  <a:srgbClr val="000000"/>
                </a:solidFill>
                <a:latin typeface="Arial MT Pro Bold"/>
                <a:ea typeface="Arial MT Pro Bold"/>
                <a:cs typeface="Arial MT Pro Bold"/>
                <a:sym typeface="Arial MT Pro Bold"/>
              </a:rPr>
              <a:t>Spatial Domain Features Extraction</a:t>
            </a:r>
          </a:p>
          <a:p>
            <a:pPr algn="l" marL="807990" indent="-269330" lvl="2">
              <a:lnSpc>
                <a:spcPts val="2619"/>
              </a:lnSpc>
              <a:buFont typeface="Arial"/>
              <a:buChar char="⚬"/>
            </a:pPr>
            <a:r>
              <a:rPr lang="en-US" sz="1871">
                <a:solidFill>
                  <a:srgbClr val="000000"/>
                </a:solidFill>
                <a:latin typeface="Arial MT Pro"/>
                <a:ea typeface="Arial MT Pro"/>
                <a:cs typeface="Arial MT Pro"/>
                <a:sym typeface="Arial MT Pro"/>
              </a:rPr>
              <a:t>Use a pre-trained CNN (e</a:t>
            </a:r>
            <a:r>
              <a:rPr lang="en-US" sz="1871">
                <a:solidFill>
                  <a:srgbClr val="000000"/>
                </a:solidFill>
                <a:latin typeface="Arial MT Pro"/>
                <a:ea typeface="Arial MT Pro"/>
                <a:cs typeface="Arial MT Pro"/>
                <a:sym typeface="Arial MT Pro"/>
              </a:rPr>
              <a:t>.g., </a:t>
            </a:r>
            <a:r>
              <a:rPr lang="en-US" sz="1871">
                <a:solidFill>
                  <a:srgbClr val="000000"/>
                </a:solidFill>
                <a:latin typeface="Arial MT Pro"/>
                <a:ea typeface="Arial MT Pro"/>
                <a:cs typeface="Arial MT Pro"/>
                <a:sym typeface="Arial MT Pro"/>
              </a:rPr>
              <a:t>EfficientNetV2) to capture:</a:t>
            </a:r>
          </a:p>
          <a:p>
            <a:pPr algn="l" marL="1211984" indent="-302996" lvl="3">
              <a:lnSpc>
                <a:spcPts val="2619"/>
              </a:lnSpc>
              <a:buFont typeface="Arial"/>
              <a:buChar char="￭"/>
            </a:pPr>
            <a:r>
              <a:rPr lang="en-US" sz="1871">
                <a:solidFill>
                  <a:srgbClr val="000000"/>
                </a:solidFill>
                <a:latin typeface="Arial MT Pro"/>
                <a:ea typeface="Arial MT Pro"/>
                <a:cs typeface="Arial MT Pro"/>
                <a:sym typeface="Arial MT Pro"/>
              </a:rPr>
              <a:t>High-level textures</a:t>
            </a:r>
          </a:p>
          <a:p>
            <a:pPr algn="l" marL="1211984" indent="-302996" lvl="3">
              <a:lnSpc>
                <a:spcPts val="2619"/>
              </a:lnSpc>
              <a:spcBef>
                <a:spcPct val="0"/>
              </a:spcBef>
              <a:buFont typeface="Arial"/>
              <a:buChar char="￭"/>
            </a:pPr>
            <a:r>
              <a:rPr lang="en-US" sz="1871">
                <a:solidFill>
                  <a:srgbClr val="000000"/>
                </a:solidFill>
                <a:latin typeface="Arial MT Pro"/>
                <a:ea typeface="Arial MT Pro"/>
                <a:cs typeface="Arial MT Pro"/>
                <a:sym typeface="Arial MT Pro"/>
              </a:rPr>
              <a:t>Subtle AI</a:t>
            </a:r>
            <a:r>
              <a:rPr lang="en-US" sz="1871">
                <a:solidFill>
                  <a:srgbClr val="000000"/>
                </a:solidFill>
                <a:latin typeface="Arial MT Pro"/>
                <a:ea typeface="Arial MT Pro"/>
                <a:cs typeface="Arial MT Pro"/>
                <a:sym typeface="Arial MT Pro"/>
              </a:rPr>
              <a:t> artifacts in the image</a:t>
            </a:r>
          </a:p>
          <a:p>
            <a:pPr algn="l" marL="403995" indent="-201997" lvl="1">
              <a:lnSpc>
                <a:spcPts val="2619"/>
              </a:lnSpc>
              <a:buFont typeface="Arial"/>
              <a:buChar char="•"/>
            </a:pPr>
            <a:r>
              <a:rPr lang="en-US" b="true" sz="1871">
                <a:solidFill>
                  <a:srgbClr val="000000"/>
                </a:solidFill>
                <a:latin typeface="Arial MT Pro Bold"/>
                <a:ea typeface="Arial MT Pro Bold"/>
                <a:cs typeface="Arial MT Pro Bold"/>
                <a:sym typeface="Arial MT Pro Bold"/>
              </a:rPr>
              <a:t>Frequency Domain Feat</a:t>
            </a:r>
            <a:r>
              <a:rPr lang="en-US" b="true" sz="1871">
                <a:solidFill>
                  <a:srgbClr val="000000"/>
                </a:solidFill>
                <a:latin typeface="Arial MT Pro Bold"/>
                <a:ea typeface="Arial MT Pro Bold"/>
                <a:cs typeface="Arial MT Pro Bold"/>
                <a:sym typeface="Arial MT Pro Bold"/>
              </a:rPr>
              <a:t>ures Extraction</a:t>
            </a:r>
          </a:p>
          <a:p>
            <a:pPr algn="l" marL="807990" indent="-269330" lvl="2">
              <a:lnSpc>
                <a:spcPts val="2619"/>
              </a:lnSpc>
              <a:spcBef>
                <a:spcPct val="0"/>
              </a:spcBef>
              <a:buFont typeface="Arial"/>
              <a:buChar char="⚬"/>
            </a:pPr>
            <a:r>
              <a:rPr lang="en-US" sz="1871">
                <a:solidFill>
                  <a:srgbClr val="000000"/>
                </a:solidFill>
                <a:latin typeface="Arial MT Pro"/>
                <a:ea typeface="Arial MT Pro"/>
                <a:cs typeface="Arial MT Pro"/>
                <a:sym typeface="Arial MT Pro"/>
              </a:rPr>
              <a:t>Transform images to the frequency domain (DCT/FFT).</a:t>
            </a:r>
          </a:p>
          <a:p>
            <a:pPr algn="l" marL="807990" indent="-269330" lvl="2">
              <a:lnSpc>
                <a:spcPts val="2619"/>
              </a:lnSpc>
              <a:spcBef>
                <a:spcPct val="0"/>
              </a:spcBef>
              <a:buFont typeface="Arial"/>
              <a:buChar char="⚬"/>
            </a:pPr>
            <a:r>
              <a:rPr lang="en-US" sz="1871">
                <a:solidFill>
                  <a:srgbClr val="000000"/>
                </a:solidFill>
                <a:latin typeface="Arial MT Pro"/>
                <a:ea typeface="Arial MT Pro"/>
                <a:cs typeface="Arial MT Pro"/>
                <a:sym typeface="Arial MT Pro"/>
              </a:rPr>
              <a:t>Detect GAN-specific noise or compression artifacts invisible in pixel space.</a:t>
            </a:r>
          </a:p>
          <a:p>
            <a:pPr algn="l" marL="403995" indent="-201997" lvl="1">
              <a:lnSpc>
                <a:spcPts val="2619"/>
              </a:lnSpc>
              <a:buFont typeface="Arial"/>
              <a:buChar char="•"/>
            </a:pPr>
            <a:r>
              <a:rPr lang="en-US" b="true" sz="1871">
                <a:solidFill>
                  <a:srgbClr val="000000"/>
                </a:solidFill>
                <a:latin typeface="Arial MT Pro Bold"/>
                <a:ea typeface="Arial MT Pro Bold"/>
                <a:cs typeface="Arial MT Pro Bold"/>
                <a:sym typeface="Arial MT Pro Bold"/>
              </a:rPr>
              <a:t>Feature Fusion</a:t>
            </a:r>
          </a:p>
          <a:p>
            <a:pPr algn="l" marL="807990" indent="-269330" lvl="2">
              <a:lnSpc>
                <a:spcPts val="2619"/>
              </a:lnSpc>
              <a:spcBef>
                <a:spcPct val="0"/>
              </a:spcBef>
              <a:buFont typeface="Arial"/>
              <a:buChar char="⚬"/>
            </a:pPr>
            <a:r>
              <a:rPr lang="en-US" sz="1871">
                <a:solidFill>
                  <a:srgbClr val="000000"/>
                </a:solidFill>
                <a:latin typeface="Arial MT Pro"/>
                <a:ea typeface="Arial MT Pro"/>
                <a:cs typeface="Arial MT Pro"/>
                <a:sym typeface="Arial MT Pro"/>
              </a:rPr>
              <a:t>Combine spatial and frequency features into a single feature vector per image.</a:t>
            </a:r>
          </a:p>
          <a:p>
            <a:pPr algn="l" marL="807990" indent="-269330" lvl="2">
              <a:lnSpc>
                <a:spcPts val="2619"/>
              </a:lnSpc>
              <a:spcBef>
                <a:spcPct val="0"/>
              </a:spcBef>
              <a:buFont typeface="Arial"/>
              <a:buChar char="⚬"/>
            </a:pPr>
            <a:r>
              <a:rPr lang="en-US" sz="1871">
                <a:solidFill>
                  <a:srgbClr val="000000"/>
                </a:solidFill>
                <a:latin typeface="Arial MT Pro"/>
                <a:ea typeface="Arial MT Pro"/>
                <a:cs typeface="Arial MT Pro"/>
                <a:sym typeface="Arial MT Pro"/>
              </a:rPr>
              <a:t>Enables richer representation for classification.</a:t>
            </a:r>
          </a:p>
          <a:p>
            <a:pPr algn="l">
              <a:lnSpc>
                <a:spcPts val="2619"/>
              </a:lnSpc>
              <a:spcBef>
                <a:spcPct val="0"/>
              </a:spcBef>
            </a:pPr>
          </a:p>
          <a:p>
            <a:pPr algn="l">
              <a:lnSpc>
                <a:spcPts val="2199"/>
              </a:lnSpc>
              <a:spcBef>
                <a:spcPct val="0"/>
              </a:spcBef>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193EB0"/>
        </a:solidFill>
      </p:bgPr>
    </p:bg>
    <p:spTree>
      <p:nvGrpSpPr>
        <p:cNvPr id="1" name=""/>
        <p:cNvGrpSpPr/>
        <p:nvPr/>
      </p:nvGrpSpPr>
      <p:grpSpPr>
        <a:xfrm>
          <a:off x="0" y="0"/>
          <a:ext cx="0" cy="0"/>
          <a:chOff x="0" y="0"/>
          <a:chExt cx="0" cy="0"/>
        </a:xfrm>
      </p:grpSpPr>
      <p:sp>
        <p:nvSpPr>
          <p:cNvPr name="Freeform 2" id="2"/>
          <p:cNvSpPr/>
          <p:nvPr/>
        </p:nvSpPr>
        <p:spPr>
          <a:xfrm flipH="false" flipV="false" rot="0">
            <a:off x="7929153" y="247012"/>
            <a:ext cx="1600200" cy="523875"/>
          </a:xfrm>
          <a:custGeom>
            <a:avLst/>
            <a:gdLst/>
            <a:ahLst/>
            <a:cxnLst/>
            <a:rect r="r" b="b" t="t" l="l"/>
            <a:pathLst>
              <a:path h="523875" w="1600200">
                <a:moveTo>
                  <a:pt x="0" y="0"/>
                </a:moveTo>
                <a:lnTo>
                  <a:pt x="1600200" y="0"/>
                </a:lnTo>
                <a:lnTo>
                  <a:pt x="1600200" y="523875"/>
                </a:lnTo>
                <a:lnTo>
                  <a:pt x="0" y="523875"/>
                </a:lnTo>
                <a:lnTo>
                  <a:pt x="0" y="0"/>
                </a:lnTo>
                <a:close/>
              </a:path>
            </a:pathLst>
          </a:custGeom>
          <a:blipFill>
            <a:blip r:embed="rId2"/>
            <a:stretch>
              <a:fillRect l="0" t="0" r="0" b="0"/>
            </a:stretch>
          </a:blipFill>
        </p:spPr>
      </p:sp>
      <p:grpSp>
        <p:nvGrpSpPr>
          <p:cNvPr name="Group 3" id="3"/>
          <p:cNvGrpSpPr>
            <a:grpSpLocks noChangeAspect="true"/>
          </p:cNvGrpSpPr>
          <p:nvPr/>
        </p:nvGrpSpPr>
        <p:grpSpPr>
          <a:xfrm rot="0">
            <a:off x="496110" y="403955"/>
            <a:ext cx="1361465" cy="209550"/>
            <a:chOff x="0" y="0"/>
            <a:chExt cx="1361465" cy="209550"/>
          </a:xfrm>
        </p:grpSpPr>
        <p:sp>
          <p:nvSpPr>
            <p:cNvPr name="Freeform 4" id="4"/>
            <p:cNvSpPr/>
            <p:nvPr/>
          </p:nvSpPr>
          <p:spPr>
            <a:xfrm flipH="false" flipV="false" rot="0">
              <a:off x="0" y="0"/>
              <a:ext cx="1361440" cy="209677"/>
            </a:xfrm>
            <a:custGeom>
              <a:avLst/>
              <a:gdLst/>
              <a:ahLst/>
              <a:cxnLst/>
              <a:rect r="r" b="b" t="t" l="l"/>
              <a:pathLst>
                <a:path h="209677" w="1361440">
                  <a:moveTo>
                    <a:pt x="1008507" y="6223"/>
                  </a:moveTo>
                  <a:cubicBezTo>
                    <a:pt x="1008507" y="200152"/>
                    <a:pt x="1008507" y="200152"/>
                    <a:pt x="1008507" y="200152"/>
                  </a:cubicBezTo>
                  <a:lnTo>
                    <a:pt x="1056640" y="200152"/>
                  </a:lnTo>
                  <a:cubicBezTo>
                    <a:pt x="1053465" y="37973"/>
                    <a:pt x="1053465" y="37719"/>
                    <a:pt x="1053465" y="37719"/>
                  </a:cubicBezTo>
                  <a:cubicBezTo>
                    <a:pt x="1102868" y="200152"/>
                    <a:pt x="1102868" y="200152"/>
                    <a:pt x="1102868" y="200152"/>
                  </a:cubicBezTo>
                  <a:lnTo>
                    <a:pt x="1172210" y="200152"/>
                  </a:lnTo>
                  <a:cubicBezTo>
                    <a:pt x="1172210" y="6223"/>
                    <a:pt x="1172210" y="6223"/>
                    <a:pt x="1172210" y="6223"/>
                  </a:cubicBezTo>
                  <a:lnTo>
                    <a:pt x="1124204" y="6223"/>
                  </a:lnTo>
                  <a:lnTo>
                    <a:pt x="1126617" y="163449"/>
                  </a:lnTo>
                  <a:cubicBezTo>
                    <a:pt x="1081151" y="6223"/>
                    <a:pt x="1081151" y="6223"/>
                    <a:pt x="1081151" y="6223"/>
                  </a:cubicBezTo>
                  <a:close/>
                  <a:moveTo>
                    <a:pt x="208153" y="6223"/>
                  </a:moveTo>
                  <a:cubicBezTo>
                    <a:pt x="172466" y="201930"/>
                    <a:pt x="172466" y="201930"/>
                    <a:pt x="172466" y="201930"/>
                  </a:cubicBezTo>
                  <a:lnTo>
                    <a:pt x="224917" y="201930"/>
                  </a:lnTo>
                  <a:cubicBezTo>
                    <a:pt x="251841" y="20701"/>
                    <a:pt x="251841" y="20701"/>
                    <a:pt x="251841" y="20701"/>
                  </a:cubicBezTo>
                  <a:cubicBezTo>
                    <a:pt x="278765" y="201930"/>
                    <a:pt x="278765" y="201930"/>
                    <a:pt x="278765" y="201930"/>
                  </a:cubicBezTo>
                  <a:lnTo>
                    <a:pt x="330581" y="201930"/>
                  </a:lnTo>
                  <a:cubicBezTo>
                    <a:pt x="294894" y="6223"/>
                    <a:pt x="294894" y="6223"/>
                    <a:pt x="294894" y="6223"/>
                  </a:cubicBezTo>
                  <a:close/>
                  <a:moveTo>
                    <a:pt x="373634" y="6223"/>
                  </a:moveTo>
                  <a:cubicBezTo>
                    <a:pt x="369951" y="201930"/>
                    <a:pt x="369951" y="201930"/>
                    <a:pt x="369951" y="201930"/>
                  </a:cubicBezTo>
                  <a:lnTo>
                    <a:pt x="418084" y="201930"/>
                  </a:lnTo>
                  <a:cubicBezTo>
                    <a:pt x="419354" y="20701"/>
                    <a:pt x="419354" y="20701"/>
                    <a:pt x="419354" y="20701"/>
                  </a:cubicBezTo>
                  <a:cubicBezTo>
                    <a:pt x="453009" y="201930"/>
                    <a:pt x="453009" y="201930"/>
                    <a:pt x="453009" y="201930"/>
                  </a:cubicBezTo>
                  <a:lnTo>
                    <a:pt x="502412" y="201930"/>
                  </a:lnTo>
                  <a:cubicBezTo>
                    <a:pt x="536194" y="20701"/>
                    <a:pt x="536194" y="20701"/>
                    <a:pt x="536194" y="20701"/>
                  </a:cubicBezTo>
                  <a:cubicBezTo>
                    <a:pt x="537464" y="201930"/>
                    <a:pt x="537464" y="201930"/>
                    <a:pt x="537464" y="201930"/>
                  </a:cubicBezTo>
                  <a:lnTo>
                    <a:pt x="586105" y="201930"/>
                  </a:lnTo>
                  <a:cubicBezTo>
                    <a:pt x="581787" y="6223"/>
                    <a:pt x="581787" y="6223"/>
                    <a:pt x="581787" y="6223"/>
                  </a:cubicBezTo>
                  <a:lnTo>
                    <a:pt x="502412" y="6223"/>
                  </a:lnTo>
                  <a:cubicBezTo>
                    <a:pt x="478028" y="159258"/>
                    <a:pt x="478028" y="159258"/>
                    <a:pt x="478028" y="159258"/>
                  </a:cubicBezTo>
                  <a:cubicBezTo>
                    <a:pt x="453009" y="6223"/>
                    <a:pt x="453009" y="6223"/>
                    <a:pt x="453009" y="6223"/>
                  </a:cubicBezTo>
                  <a:close/>
                  <a:moveTo>
                    <a:pt x="1292098" y="1143"/>
                  </a:moveTo>
                  <a:cubicBezTo>
                    <a:pt x="1257681" y="1143"/>
                    <a:pt x="1228344" y="13081"/>
                    <a:pt x="1223899" y="49530"/>
                  </a:cubicBezTo>
                  <a:cubicBezTo>
                    <a:pt x="1223264" y="52705"/>
                    <a:pt x="1223264" y="58928"/>
                    <a:pt x="1223264" y="62103"/>
                  </a:cubicBezTo>
                  <a:cubicBezTo>
                    <a:pt x="1223264" y="144272"/>
                    <a:pt x="1223264" y="144272"/>
                    <a:pt x="1223264" y="144272"/>
                  </a:cubicBezTo>
                  <a:cubicBezTo>
                    <a:pt x="1223264" y="148082"/>
                    <a:pt x="1223264" y="151257"/>
                    <a:pt x="1223899" y="157480"/>
                  </a:cubicBezTo>
                  <a:cubicBezTo>
                    <a:pt x="1227074" y="193294"/>
                    <a:pt x="1257681" y="205867"/>
                    <a:pt x="1292098" y="205867"/>
                  </a:cubicBezTo>
                  <a:cubicBezTo>
                    <a:pt x="1327023" y="205867"/>
                    <a:pt x="1357757" y="193294"/>
                    <a:pt x="1360805" y="157480"/>
                  </a:cubicBezTo>
                  <a:cubicBezTo>
                    <a:pt x="1361440" y="151257"/>
                    <a:pt x="1361440" y="148082"/>
                    <a:pt x="1361440" y="144272"/>
                  </a:cubicBezTo>
                  <a:cubicBezTo>
                    <a:pt x="1361440" y="92202"/>
                    <a:pt x="1361440" y="92202"/>
                    <a:pt x="1361440" y="92202"/>
                  </a:cubicBezTo>
                  <a:lnTo>
                    <a:pt x="1292860" y="92202"/>
                  </a:lnTo>
                  <a:cubicBezTo>
                    <a:pt x="1292860" y="120396"/>
                    <a:pt x="1292860" y="120396"/>
                    <a:pt x="1292860" y="120396"/>
                  </a:cubicBezTo>
                  <a:lnTo>
                    <a:pt x="1312926" y="120396"/>
                  </a:lnTo>
                  <a:cubicBezTo>
                    <a:pt x="1312926" y="148590"/>
                    <a:pt x="1312926" y="148590"/>
                    <a:pt x="1312926" y="148590"/>
                  </a:cubicBezTo>
                  <a:cubicBezTo>
                    <a:pt x="1312926" y="151003"/>
                    <a:pt x="1312926" y="154178"/>
                    <a:pt x="1312291" y="156083"/>
                  </a:cubicBezTo>
                  <a:cubicBezTo>
                    <a:pt x="1311656" y="161671"/>
                    <a:pt x="1306703" y="170561"/>
                    <a:pt x="1292225" y="170561"/>
                  </a:cubicBezTo>
                  <a:cubicBezTo>
                    <a:pt x="1277747" y="170561"/>
                    <a:pt x="1273429" y="161798"/>
                    <a:pt x="1272159" y="156083"/>
                  </a:cubicBezTo>
                  <a:cubicBezTo>
                    <a:pt x="1272159" y="154178"/>
                    <a:pt x="1271524" y="151003"/>
                    <a:pt x="1271524" y="148590"/>
                  </a:cubicBezTo>
                  <a:cubicBezTo>
                    <a:pt x="1271524" y="59563"/>
                    <a:pt x="1271524" y="59563"/>
                    <a:pt x="1271524" y="59563"/>
                  </a:cubicBezTo>
                  <a:cubicBezTo>
                    <a:pt x="1271524" y="56388"/>
                    <a:pt x="1272159" y="53340"/>
                    <a:pt x="1272794" y="50165"/>
                  </a:cubicBezTo>
                  <a:cubicBezTo>
                    <a:pt x="1273429" y="45847"/>
                    <a:pt x="1277747" y="36449"/>
                    <a:pt x="1292098" y="36449"/>
                  </a:cubicBezTo>
                  <a:cubicBezTo>
                    <a:pt x="1307084" y="36449"/>
                    <a:pt x="1310894" y="46482"/>
                    <a:pt x="1311402" y="50165"/>
                  </a:cubicBezTo>
                  <a:cubicBezTo>
                    <a:pt x="1312037" y="53340"/>
                    <a:pt x="1312037" y="57658"/>
                    <a:pt x="1312037" y="57658"/>
                  </a:cubicBezTo>
                  <a:cubicBezTo>
                    <a:pt x="1312037" y="68961"/>
                    <a:pt x="1312037" y="68961"/>
                    <a:pt x="1312037" y="68961"/>
                  </a:cubicBezTo>
                  <a:lnTo>
                    <a:pt x="1360678" y="68961"/>
                  </a:lnTo>
                  <a:cubicBezTo>
                    <a:pt x="1360678" y="61976"/>
                    <a:pt x="1360678" y="61976"/>
                    <a:pt x="1360678" y="61976"/>
                  </a:cubicBezTo>
                  <a:cubicBezTo>
                    <a:pt x="1360678" y="61976"/>
                    <a:pt x="1361313" y="55753"/>
                    <a:pt x="1360678" y="49403"/>
                  </a:cubicBezTo>
                  <a:cubicBezTo>
                    <a:pt x="1357122" y="12446"/>
                    <a:pt x="1327023" y="1143"/>
                    <a:pt x="1292098" y="1143"/>
                  </a:cubicBezTo>
                  <a:close/>
                  <a:moveTo>
                    <a:pt x="817880" y="6223"/>
                  </a:moveTo>
                  <a:cubicBezTo>
                    <a:pt x="817880" y="146685"/>
                    <a:pt x="817880" y="146685"/>
                    <a:pt x="817880" y="146685"/>
                  </a:cubicBezTo>
                  <a:cubicBezTo>
                    <a:pt x="817880" y="149860"/>
                    <a:pt x="817880" y="157353"/>
                    <a:pt x="818515" y="159258"/>
                  </a:cubicBezTo>
                  <a:cubicBezTo>
                    <a:pt x="821690" y="195580"/>
                    <a:pt x="850392" y="207645"/>
                    <a:pt x="885952" y="207645"/>
                  </a:cubicBezTo>
                  <a:cubicBezTo>
                    <a:pt x="922147" y="207645"/>
                    <a:pt x="950976" y="195707"/>
                    <a:pt x="954151" y="159258"/>
                  </a:cubicBezTo>
                  <a:cubicBezTo>
                    <a:pt x="954786" y="157353"/>
                    <a:pt x="954786" y="149860"/>
                    <a:pt x="954786" y="146685"/>
                  </a:cubicBezTo>
                  <a:lnTo>
                    <a:pt x="954786" y="6223"/>
                  </a:lnTo>
                  <a:lnTo>
                    <a:pt x="905510" y="6223"/>
                  </a:lnTo>
                  <a:cubicBezTo>
                    <a:pt x="905510" y="151130"/>
                    <a:pt x="905510" y="151130"/>
                    <a:pt x="905510" y="151130"/>
                  </a:cubicBezTo>
                  <a:cubicBezTo>
                    <a:pt x="905510" y="153543"/>
                    <a:pt x="905510" y="156210"/>
                    <a:pt x="904875" y="158623"/>
                  </a:cubicBezTo>
                  <a:cubicBezTo>
                    <a:pt x="904240" y="162941"/>
                    <a:pt x="899922" y="172339"/>
                    <a:pt x="886079" y="172339"/>
                  </a:cubicBezTo>
                  <a:cubicBezTo>
                    <a:pt x="872871" y="172339"/>
                    <a:pt x="868553" y="162941"/>
                    <a:pt x="867918" y="158623"/>
                  </a:cubicBezTo>
                  <a:cubicBezTo>
                    <a:pt x="867283" y="156210"/>
                    <a:pt x="867283" y="153543"/>
                    <a:pt x="867283" y="151130"/>
                  </a:cubicBezTo>
                  <a:cubicBezTo>
                    <a:pt x="867283" y="6223"/>
                    <a:pt x="867283" y="6223"/>
                    <a:pt x="867283" y="6223"/>
                  </a:cubicBezTo>
                  <a:close/>
                  <a:moveTo>
                    <a:pt x="703072" y="1270"/>
                  </a:moveTo>
                  <a:cubicBezTo>
                    <a:pt x="668655" y="1270"/>
                    <a:pt x="641223" y="12573"/>
                    <a:pt x="635635" y="44577"/>
                  </a:cubicBezTo>
                  <a:cubicBezTo>
                    <a:pt x="634365" y="52705"/>
                    <a:pt x="634365" y="60960"/>
                    <a:pt x="636270" y="70358"/>
                  </a:cubicBezTo>
                  <a:cubicBezTo>
                    <a:pt x="645033" y="109855"/>
                    <a:pt x="713232" y="121158"/>
                    <a:pt x="723138" y="146177"/>
                  </a:cubicBezTo>
                  <a:cubicBezTo>
                    <a:pt x="725043" y="151257"/>
                    <a:pt x="724408" y="156845"/>
                    <a:pt x="723773" y="160655"/>
                  </a:cubicBezTo>
                  <a:cubicBezTo>
                    <a:pt x="721868" y="167640"/>
                    <a:pt x="717423" y="173863"/>
                    <a:pt x="704977" y="173863"/>
                  </a:cubicBezTo>
                  <a:cubicBezTo>
                    <a:pt x="692531" y="173863"/>
                    <a:pt x="685673" y="166878"/>
                    <a:pt x="685673" y="156337"/>
                  </a:cubicBezTo>
                  <a:cubicBezTo>
                    <a:pt x="685673" y="137541"/>
                    <a:pt x="685673" y="137541"/>
                    <a:pt x="685673" y="137541"/>
                  </a:cubicBezTo>
                  <a:lnTo>
                    <a:pt x="633730" y="137541"/>
                  </a:lnTo>
                  <a:cubicBezTo>
                    <a:pt x="633730" y="152654"/>
                    <a:pt x="633730" y="152654"/>
                    <a:pt x="633730" y="152654"/>
                  </a:cubicBezTo>
                  <a:cubicBezTo>
                    <a:pt x="633730" y="195961"/>
                    <a:pt x="667512" y="208534"/>
                    <a:pt x="703707" y="208534"/>
                  </a:cubicBezTo>
                  <a:cubicBezTo>
                    <a:pt x="738632" y="208534"/>
                    <a:pt x="767461" y="196596"/>
                    <a:pt x="771906" y="164719"/>
                  </a:cubicBezTo>
                  <a:cubicBezTo>
                    <a:pt x="773811" y="147828"/>
                    <a:pt x="772541" y="137033"/>
                    <a:pt x="771271" y="132715"/>
                  </a:cubicBezTo>
                  <a:cubicBezTo>
                    <a:pt x="763143" y="92583"/>
                    <a:pt x="690626" y="80010"/>
                    <a:pt x="685038" y="57404"/>
                  </a:cubicBezTo>
                  <a:cubicBezTo>
                    <a:pt x="683768" y="53594"/>
                    <a:pt x="684403" y="49911"/>
                    <a:pt x="685038" y="47371"/>
                  </a:cubicBezTo>
                  <a:cubicBezTo>
                    <a:pt x="686308" y="41148"/>
                    <a:pt x="689991" y="34163"/>
                    <a:pt x="702564" y="34163"/>
                  </a:cubicBezTo>
                  <a:cubicBezTo>
                    <a:pt x="713867" y="34163"/>
                    <a:pt x="720090" y="41656"/>
                    <a:pt x="720090" y="51689"/>
                  </a:cubicBezTo>
                  <a:cubicBezTo>
                    <a:pt x="720090" y="64262"/>
                    <a:pt x="720090" y="64262"/>
                    <a:pt x="720090" y="64262"/>
                  </a:cubicBezTo>
                  <a:lnTo>
                    <a:pt x="768223" y="64262"/>
                  </a:lnTo>
                  <a:cubicBezTo>
                    <a:pt x="768223" y="50546"/>
                    <a:pt x="768223" y="50546"/>
                    <a:pt x="768223" y="50546"/>
                  </a:cubicBezTo>
                  <a:cubicBezTo>
                    <a:pt x="767969" y="8128"/>
                    <a:pt x="730504" y="1270"/>
                    <a:pt x="703072" y="1270"/>
                  </a:cubicBezTo>
                  <a:close/>
                  <a:moveTo>
                    <a:pt x="69977" y="0"/>
                  </a:moveTo>
                  <a:cubicBezTo>
                    <a:pt x="35687" y="0"/>
                    <a:pt x="7493" y="11938"/>
                    <a:pt x="2540" y="43815"/>
                  </a:cubicBezTo>
                  <a:cubicBezTo>
                    <a:pt x="635" y="52578"/>
                    <a:pt x="635" y="60198"/>
                    <a:pt x="2540" y="70104"/>
                  </a:cubicBezTo>
                  <a:cubicBezTo>
                    <a:pt x="11303" y="109728"/>
                    <a:pt x="80010" y="121666"/>
                    <a:pt x="90678" y="146685"/>
                  </a:cubicBezTo>
                  <a:cubicBezTo>
                    <a:pt x="92583" y="151003"/>
                    <a:pt x="91948" y="157353"/>
                    <a:pt x="90678" y="161163"/>
                  </a:cubicBezTo>
                  <a:cubicBezTo>
                    <a:pt x="89408" y="167386"/>
                    <a:pt x="85090" y="174371"/>
                    <a:pt x="71882" y="174371"/>
                  </a:cubicBezTo>
                  <a:cubicBezTo>
                    <a:pt x="59436" y="174371"/>
                    <a:pt x="52578" y="167386"/>
                    <a:pt x="52578" y="156845"/>
                  </a:cubicBezTo>
                  <a:cubicBezTo>
                    <a:pt x="51943" y="138049"/>
                    <a:pt x="51943" y="138049"/>
                    <a:pt x="51943" y="138049"/>
                  </a:cubicBezTo>
                  <a:lnTo>
                    <a:pt x="0" y="138049"/>
                  </a:lnTo>
                  <a:cubicBezTo>
                    <a:pt x="0" y="153162"/>
                    <a:pt x="0" y="153162"/>
                    <a:pt x="0" y="153162"/>
                  </a:cubicBezTo>
                  <a:cubicBezTo>
                    <a:pt x="0" y="196342"/>
                    <a:pt x="34163" y="209550"/>
                    <a:pt x="70231" y="209677"/>
                  </a:cubicBezTo>
                  <a:lnTo>
                    <a:pt x="70866" y="209677"/>
                  </a:lnTo>
                  <a:cubicBezTo>
                    <a:pt x="105664" y="209550"/>
                    <a:pt x="134874" y="197612"/>
                    <a:pt x="139192" y="165100"/>
                  </a:cubicBezTo>
                  <a:cubicBezTo>
                    <a:pt x="141732" y="148209"/>
                    <a:pt x="139827" y="136906"/>
                    <a:pt x="139192" y="133096"/>
                  </a:cubicBezTo>
                  <a:cubicBezTo>
                    <a:pt x="131064" y="91694"/>
                    <a:pt x="57277" y="79756"/>
                    <a:pt x="51689" y="57277"/>
                  </a:cubicBezTo>
                  <a:lnTo>
                    <a:pt x="51689" y="57023"/>
                  </a:lnTo>
                  <a:cubicBezTo>
                    <a:pt x="50419" y="52705"/>
                    <a:pt x="51054" y="48895"/>
                    <a:pt x="51054" y="46355"/>
                  </a:cubicBezTo>
                  <a:cubicBezTo>
                    <a:pt x="52324" y="40132"/>
                    <a:pt x="56642" y="33147"/>
                    <a:pt x="69215" y="33147"/>
                  </a:cubicBezTo>
                  <a:cubicBezTo>
                    <a:pt x="80518" y="33147"/>
                    <a:pt x="87376" y="40640"/>
                    <a:pt x="87376" y="51435"/>
                  </a:cubicBezTo>
                  <a:cubicBezTo>
                    <a:pt x="87376" y="63373"/>
                    <a:pt x="87376" y="63373"/>
                    <a:pt x="87376" y="63373"/>
                  </a:cubicBezTo>
                  <a:lnTo>
                    <a:pt x="136017" y="63373"/>
                  </a:lnTo>
                  <a:cubicBezTo>
                    <a:pt x="136017" y="49657"/>
                    <a:pt x="136017" y="49657"/>
                    <a:pt x="136017" y="49657"/>
                  </a:cubicBezTo>
                  <a:cubicBezTo>
                    <a:pt x="136144" y="6985"/>
                    <a:pt x="97536" y="0"/>
                    <a:pt x="69977" y="0"/>
                  </a:cubicBezTo>
                  <a:close/>
                </a:path>
              </a:pathLst>
            </a:custGeom>
            <a:solidFill>
              <a:srgbClr val="FFFFFF"/>
            </a:solidFill>
          </p:spPr>
        </p:sp>
      </p:grpSp>
      <p:sp>
        <p:nvSpPr>
          <p:cNvPr name="Freeform 5" id="5"/>
          <p:cNvSpPr/>
          <p:nvPr/>
        </p:nvSpPr>
        <p:spPr>
          <a:xfrm flipH="false" flipV="false" rot="0">
            <a:off x="970655" y="3414732"/>
            <a:ext cx="4588535" cy="42824"/>
          </a:xfrm>
          <a:custGeom>
            <a:avLst/>
            <a:gdLst/>
            <a:ahLst/>
            <a:cxnLst/>
            <a:rect r="r" b="b" t="t" l="l"/>
            <a:pathLst>
              <a:path h="42824" w="4588535">
                <a:moveTo>
                  <a:pt x="0" y="0"/>
                </a:moveTo>
                <a:lnTo>
                  <a:pt x="4588535" y="0"/>
                </a:lnTo>
                <a:lnTo>
                  <a:pt x="4588535" y="42824"/>
                </a:lnTo>
                <a:lnTo>
                  <a:pt x="0" y="4282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6" id="6"/>
          <p:cNvSpPr txBox="true"/>
          <p:nvPr/>
        </p:nvSpPr>
        <p:spPr>
          <a:xfrm rot="0">
            <a:off x="865899" y="2596410"/>
            <a:ext cx="4877562" cy="840753"/>
          </a:xfrm>
          <a:prstGeom prst="rect">
            <a:avLst/>
          </a:prstGeom>
        </p:spPr>
        <p:txBody>
          <a:bodyPr anchor="t" rtlCol="false" tIns="0" lIns="0" bIns="0" rIns="0">
            <a:spAutoFit/>
          </a:bodyPr>
          <a:lstStyle/>
          <a:p>
            <a:pPr algn="l">
              <a:lnSpc>
                <a:spcPts val="6159"/>
              </a:lnSpc>
            </a:pPr>
            <a:r>
              <a:rPr lang="en-US" b="true" sz="4399">
                <a:solidFill>
                  <a:srgbClr val="FFFFFF"/>
                </a:solidFill>
                <a:latin typeface="Arial MT Pro Bold"/>
                <a:ea typeface="Arial MT Pro Bold"/>
                <a:cs typeface="Arial MT Pro Bold"/>
                <a:sym typeface="Arial MT Pro Bold"/>
              </a:rPr>
              <a:t>Introduction</a:t>
            </a:r>
          </a:p>
        </p:txBody>
      </p:sp>
    </p:spTree>
  </p:cSld>
  <p:clrMapOvr>
    <a:masterClrMapping/>
  </p:clrMapOvr>
</p:sld>
</file>

<file path=ppt/slides/slide40.xml><?xml version="1.0" encoding="utf-8"?>
<p:sld xmlns:p="http://schemas.openxmlformats.org/presentationml/2006/main" xmlns:a="http://schemas.openxmlformats.org/drawingml/2006/main" xmlns:r="http://schemas.openxmlformats.org/officeDocument/2006/relationships">
  <p:cSld>
    <p:bg>
      <p:bgPr>
        <a:solidFill>
          <a:srgbClr val="193EB0"/>
        </a:soli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8066761" y="403955"/>
            <a:ext cx="1361465" cy="209550"/>
            <a:chOff x="0" y="0"/>
            <a:chExt cx="1361465" cy="209550"/>
          </a:xfrm>
        </p:grpSpPr>
        <p:sp>
          <p:nvSpPr>
            <p:cNvPr name="Freeform 3" id="3"/>
            <p:cNvSpPr/>
            <p:nvPr/>
          </p:nvSpPr>
          <p:spPr>
            <a:xfrm flipH="false" flipV="false" rot="0">
              <a:off x="0" y="0"/>
              <a:ext cx="1361440" cy="209677"/>
            </a:xfrm>
            <a:custGeom>
              <a:avLst/>
              <a:gdLst/>
              <a:ahLst/>
              <a:cxnLst/>
              <a:rect r="r" b="b" t="t" l="l"/>
              <a:pathLst>
                <a:path h="209677" w="1361440">
                  <a:moveTo>
                    <a:pt x="1008507" y="6223"/>
                  </a:moveTo>
                  <a:cubicBezTo>
                    <a:pt x="1008507" y="200152"/>
                    <a:pt x="1008507" y="200152"/>
                    <a:pt x="1008507" y="200152"/>
                  </a:cubicBezTo>
                  <a:lnTo>
                    <a:pt x="1056640" y="200152"/>
                  </a:lnTo>
                  <a:cubicBezTo>
                    <a:pt x="1053465" y="37973"/>
                    <a:pt x="1053465" y="37719"/>
                    <a:pt x="1053465" y="37719"/>
                  </a:cubicBezTo>
                  <a:cubicBezTo>
                    <a:pt x="1102868" y="200152"/>
                    <a:pt x="1102868" y="200152"/>
                    <a:pt x="1102868" y="200152"/>
                  </a:cubicBezTo>
                  <a:lnTo>
                    <a:pt x="1172210" y="200152"/>
                  </a:lnTo>
                  <a:cubicBezTo>
                    <a:pt x="1172210" y="6223"/>
                    <a:pt x="1172210" y="6223"/>
                    <a:pt x="1172210" y="6223"/>
                  </a:cubicBezTo>
                  <a:lnTo>
                    <a:pt x="1124204" y="6223"/>
                  </a:lnTo>
                  <a:lnTo>
                    <a:pt x="1126617" y="163449"/>
                  </a:lnTo>
                  <a:cubicBezTo>
                    <a:pt x="1081151" y="6223"/>
                    <a:pt x="1081151" y="6223"/>
                    <a:pt x="1081151" y="6223"/>
                  </a:cubicBezTo>
                  <a:close/>
                  <a:moveTo>
                    <a:pt x="208153" y="6223"/>
                  </a:moveTo>
                  <a:cubicBezTo>
                    <a:pt x="172466" y="201930"/>
                    <a:pt x="172466" y="201930"/>
                    <a:pt x="172466" y="201930"/>
                  </a:cubicBezTo>
                  <a:lnTo>
                    <a:pt x="224917" y="201930"/>
                  </a:lnTo>
                  <a:cubicBezTo>
                    <a:pt x="251841" y="20701"/>
                    <a:pt x="251841" y="20701"/>
                    <a:pt x="251841" y="20701"/>
                  </a:cubicBezTo>
                  <a:cubicBezTo>
                    <a:pt x="278765" y="201930"/>
                    <a:pt x="278765" y="201930"/>
                    <a:pt x="278765" y="201930"/>
                  </a:cubicBezTo>
                  <a:lnTo>
                    <a:pt x="330581" y="201930"/>
                  </a:lnTo>
                  <a:cubicBezTo>
                    <a:pt x="294894" y="6223"/>
                    <a:pt x="294894" y="6223"/>
                    <a:pt x="294894" y="6223"/>
                  </a:cubicBezTo>
                  <a:close/>
                  <a:moveTo>
                    <a:pt x="373634" y="6223"/>
                  </a:moveTo>
                  <a:cubicBezTo>
                    <a:pt x="369951" y="201930"/>
                    <a:pt x="369951" y="201930"/>
                    <a:pt x="369951" y="201930"/>
                  </a:cubicBezTo>
                  <a:lnTo>
                    <a:pt x="418084" y="201930"/>
                  </a:lnTo>
                  <a:cubicBezTo>
                    <a:pt x="419354" y="20701"/>
                    <a:pt x="419354" y="20701"/>
                    <a:pt x="419354" y="20701"/>
                  </a:cubicBezTo>
                  <a:cubicBezTo>
                    <a:pt x="453009" y="201930"/>
                    <a:pt x="453009" y="201930"/>
                    <a:pt x="453009" y="201930"/>
                  </a:cubicBezTo>
                  <a:lnTo>
                    <a:pt x="502412" y="201930"/>
                  </a:lnTo>
                  <a:cubicBezTo>
                    <a:pt x="536194" y="20701"/>
                    <a:pt x="536194" y="20701"/>
                    <a:pt x="536194" y="20701"/>
                  </a:cubicBezTo>
                  <a:cubicBezTo>
                    <a:pt x="537464" y="201930"/>
                    <a:pt x="537464" y="201930"/>
                    <a:pt x="537464" y="201930"/>
                  </a:cubicBezTo>
                  <a:lnTo>
                    <a:pt x="586105" y="201930"/>
                  </a:lnTo>
                  <a:cubicBezTo>
                    <a:pt x="581787" y="6223"/>
                    <a:pt x="581787" y="6223"/>
                    <a:pt x="581787" y="6223"/>
                  </a:cubicBezTo>
                  <a:lnTo>
                    <a:pt x="502412" y="6223"/>
                  </a:lnTo>
                  <a:cubicBezTo>
                    <a:pt x="478028" y="159258"/>
                    <a:pt x="478028" y="159258"/>
                    <a:pt x="478028" y="159258"/>
                  </a:cubicBezTo>
                  <a:cubicBezTo>
                    <a:pt x="453009" y="6223"/>
                    <a:pt x="453009" y="6223"/>
                    <a:pt x="453009" y="6223"/>
                  </a:cubicBezTo>
                  <a:close/>
                  <a:moveTo>
                    <a:pt x="1292098" y="1143"/>
                  </a:moveTo>
                  <a:cubicBezTo>
                    <a:pt x="1257681" y="1143"/>
                    <a:pt x="1228344" y="13081"/>
                    <a:pt x="1223899" y="49530"/>
                  </a:cubicBezTo>
                  <a:cubicBezTo>
                    <a:pt x="1223264" y="52705"/>
                    <a:pt x="1223264" y="58928"/>
                    <a:pt x="1223264" y="62103"/>
                  </a:cubicBezTo>
                  <a:cubicBezTo>
                    <a:pt x="1223264" y="144272"/>
                    <a:pt x="1223264" y="144272"/>
                    <a:pt x="1223264" y="144272"/>
                  </a:cubicBezTo>
                  <a:cubicBezTo>
                    <a:pt x="1223264" y="148082"/>
                    <a:pt x="1223264" y="151257"/>
                    <a:pt x="1223899" y="157480"/>
                  </a:cubicBezTo>
                  <a:cubicBezTo>
                    <a:pt x="1227074" y="193294"/>
                    <a:pt x="1257681" y="205867"/>
                    <a:pt x="1292098" y="205867"/>
                  </a:cubicBezTo>
                  <a:cubicBezTo>
                    <a:pt x="1327023" y="205867"/>
                    <a:pt x="1357757" y="193294"/>
                    <a:pt x="1360805" y="157480"/>
                  </a:cubicBezTo>
                  <a:cubicBezTo>
                    <a:pt x="1361440" y="151257"/>
                    <a:pt x="1361440" y="148082"/>
                    <a:pt x="1361440" y="144272"/>
                  </a:cubicBezTo>
                  <a:cubicBezTo>
                    <a:pt x="1361440" y="92202"/>
                    <a:pt x="1361440" y="92202"/>
                    <a:pt x="1361440" y="92202"/>
                  </a:cubicBezTo>
                  <a:lnTo>
                    <a:pt x="1292860" y="92202"/>
                  </a:lnTo>
                  <a:cubicBezTo>
                    <a:pt x="1292860" y="120396"/>
                    <a:pt x="1292860" y="120396"/>
                    <a:pt x="1292860" y="120396"/>
                  </a:cubicBezTo>
                  <a:lnTo>
                    <a:pt x="1312926" y="120396"/>
                  </a:lnTo>
                  <a:cubicBezTo>
                    <a:pt x="1312926" y="148590"/>
                    <a:pt x="1312926" y="148590"/>
                    <a:pt x="1312926" y="148590"/>
                  </a:cubicBezTo>
                  <a:cubicBezTo>
                    <a:pt x="1312926" y="151003"/>
                    <a:pt x="1312926" y="154178"/>
                    <a:pt x="1312291" y="156083"/>
                  </a:cubicBezTo>
                  <a:cubicBezTo>
                    <a:pt x="1311656" y="161671"/>
                    <a:pt x="1306703" y="170561"/>
                    <a:pt x="1292225" y="170561"/>
                  </a:cubicBezTo>
                  <a:cubicBezTo>
                    <a:pt x="1277747" y="170561"/>
                    <a:pt x="1273429" y="161798"/>
                    <a:pt x="1272159" y="156083"/>
                  </a:cubicBezTo>
                  <a:cubicBezTo>
                    <a:pt x="1272159" y="154178"/>
                    <a:pt x="1271524" y="151003"/>
                    <a:pt x="1271524" y="148590"/>
                  </a:cubicBezTo>
                  <a:cubicBezTo>
                    <a:pt x="1271524" y="59563"/>
                    <a:pt x="1271524" y="59563"/>
                    <a:pt x="1271524" y="59563"/>
                  </a:cubicBezTo>
                  <a:cubicBezTo>
                    <a:pt x="1271524" y="56388"/>
                    <a:pt x="1272159" y="53340"/>
                    <a:pt x="1272794" y="50165"/>
                  </a:cubicBezTo>
                  <a:cubicBezTo>
                    <a:pt x="1273429" y="45847"/>
                    <a:pt x="1277747" y="36449"/>
                    <a:pt x="1292098" y="36449"/>
                  </a:cubicBezTo>
                  <a:cubicBezTo>
                    <a:pt x="1307084" y="36449"/>
                    <a:pt x="1310894" y="46482"/>
                    <a:pt x="1311402" y="50165"/>
                  </a:cubicBezTo>
                  <a:cubicBezTo>
                    <a:pt x="1312037" y="53340"/>
                    <a:pt x="1312037" y="57658"/>
                    <a:pt x="1312037" y="57658"/>
                  </a:cubicBezTo>
                  <a:cubicBezTo>
                    <a:pt x="1312037" y="68961"/>
                    <a:pt x="1312037" y="68961"/>
                    <a:pt x="1312037" y="68961"/>
                  </a:cubicBezTo>
                  <a:lnTo>
                    <a:pt x="1360678" y="68961"/>
                  </a:lnTo>
                  <a:cubicBezTo>
                    <a:pt x="1360678" y="61976"/>
                    <a:pt x="1360678" y="61976"/>
                    <a:pt x="1360678" y="61976"/>
                  </a:cubicBezTo>
                  <a:cubicBezTo>
                    <a:pt x="1360678" y="61976"/>
                    <a:pt x="1361313" y="55753"/>
                    <a:pt x="1360678" y="49403"/>
                  </a:cubicBezTo>
                  <a:cubicBezTo>
                    <a:pt x="1357122" y="12446"/>
                    <a:pt x="1327023" y="1143"/>
                    <a:pt x="1292098" y="1143"/>
                  </a:cubicBezTo>
                  <a:close/>
                  <a:moveTo>
                    <a:pt x="817880" y="6223"/>
                  </a:moveTo>
                  <a:cubicBezTo>
                    <a:pt x="817880" y="146685"/>
                    <a:pt x="817880" y="146685"/>
                    <a:pt x="817880" y="146685"/>
                  </a:cubicBezTo>
                  <a:cubicBezTo>
                    <a:pt x="817880" y="149860"/>
                    <a:pt x="817880" y="157353"/>
                    <a:pt x="818515" y="159258"/>
                  </a:cubicBezTo>
                  <a:cubicBezTo>
                    <a:pt x="821690" y="195580"/>
                    <a:pt x="850392" y="207645"/>
                    <a:pt x="885952" y="207645"/>
                  </a:cubicBezTo>
                  <a:cubicBezTo>
                    <a:pt x="922147" y="207645"/>
                    <a:pt x="950976" y="195707"/>
                    <a:pt x="954151" y="159258"/>
                  </a:cubicBezTo>
                  <a:cubicBezTo>
                    <a:pt x="954786" y="157353"/>
                    <a:pt x="954786" y="149860"/>
                    <a:pt x="954786" y="146685"/>
                  </a:cubicBezTo>
                  <a:lnTo>
                    <a:pt x="954786" y="6223"/>
                  </a:lnTo>
                  <a:lnTo>
                    <a:pt x="905510" y="6223"/>
                  </a:lnTo>
                  <a:cubicBezTo>
                    <a:pt x="905510" y="151130"/>
                    <a:pt x="905510" y="151130"/>
                    <a:pt x="905510" y="151130"/>
                  </a:cubicBezTo>
                  <a:cubicBezTo>
                    <a:pt x="905510" y="153543"/>
                    <a:pt x="905510" y="156210"/>
                    <a:pt x="904875" y="158623"/>
                  </a:cubicBezTo>
                  <a:cubicBezTo>
                    <a:pt x="904240" y="162941"/>
                    <a:pt x="899922" y="172339"/>
                    <a:pt x="886079" y="172339"/>
                  </a:cubicBezTo>
                  <a:cubicBezTo>
                    <a:pt x="872871" y="172339"/>
                    <a:pt x="868553" y="162941"/>
                    <a:pt x="867918" y="158623"/>
                  </a:cubicBezTo>
                  <a:cubicBezTo>
                    <a:pt x="867283" y="156210"/>
                    <a:pt x="867283" y="153543"/>
                    <a:pt x="867283" y="151130"/>
                  </a:cubicBezTo>
                  <a:cubicBezTo>
                    <a:pt x="867283" y="6223"/>
                    <a:pt x="867283" y="6223"/>
                    <a:pt x="867283" y="6223"/>
                  </a:cubicBezTo>
                  <a:close/>
                  <a:moveTo>
                    <a:pt x="703072" y="1270"/>
                  </a:moveTo>
                  <a:cubicBezTo>
                    <a:pt x="668655" y="1270"/>
                    <a:pt x="641223" y="12573"/>
                    <a:pt x="635635" y="44577"/>
                  </a:cubicBezTo>
                  <a:cubicBezTo>
                    <a:pt x="634365" y="52705"/>
                    <a:pt x="634365" y="60960"/>
                    <a:pt x="636270" y="70358"/>
                  </a:cubicBezTo>
                  <a:cubicBezTo>
                    <a:pt x="645033" y="109855"/>
                    <a:pt x="713232" y="121158"/>
                    <a:pt x="723138" y="146177"/>
                  </a:cubicBezTo>
                  <a:cubicBezTo>
                    <a:pt x="725043" y="151257"/>
                    <a:pt x="724408" y="156845"/>
                    <a:pt x="723773" y="160655"/>
                  </a:cubicBezTo>
                  <a:cubicBezTo>
                    <a:pt x="721868" y="167640"/>
                    <a:pt x="717423" y="173863"/>
                    <a:pt x="704977" y="173863"/>
                  </a:cubicBezTo>
                  <a:cubicBezTo>
                    <a:pt x="692531" y="173863"/>
                    <a:pt x="685673" y="166878"/>
                    <a:pt x="685673" y="156337"/>
                  </a:cubicBezTo>
                  <a:cubicBezTo>
                    <a:pt x="685673" y="137541"/>
                    <a:pt x="685673" y="137541"/>
                    <a:pt x="685673" y="137541"/>
                  </a:cubicBezTo>
                  <a:lnTo>
                    <a:pt x="633730" y="137541"/>
                  </a:lnTo>
                  <a:cubicBezTo>
                    <a:pt x="633730" y="152654"/>
                    <a:pt x="633730" y="152654"/>
                    <a:pt x="633730" y="152654"/>
                  </a:cubicBezTo>
                  <a:cubicBezTo>
                    <a:pt x="633730" y="195961"/>
                    <a:pt x="667512" y="208534"/>
                    <a:pt x="703707" y="208534"/>
                  </a:cubicBezTo>
                  <a:cubicBezTo>
                    <a:pt x="738632" y="208534"/>
                    <a:pt x="767461" y="196596"/>
                    <a:pt x="771906" y="164719"/>
                  </a:cubicBezTo>
                  <a:cubicBezTo>
                    <a:pt x="773811" y="147828"/>
                    <a:pt x="772541" y="137033"/>
                    <a:pt x="771271" y="132715"/>
                  </a:cubicBezTo>
                  <a:cubicBezTo>
                    <a:pt x="763143" y="92583"/>
                    <a:pt x="690626" y="80010"/>
                    <a:pt x="685038" y="57404"/>
                  </a:cubicBezTo>
                  <a:cubicBezTo>
                    <a:pt x="683768" y="53594"/>
                    <a:pt x="684403" y="49911"/>
                    <a:pt x="685038" y="47371"/>
                  </a:cubicBezTo>
                  <a:cubicBezTo>
                    <a:pt x="686308" y="41148"/>
                    <a:pt x="689991" y="34163"/>
                    <a:pt x="702564" y="34163"/>
                  </a:cubicBezTo>
                  <a:cubicBezTo>
                    <a:pt x="713867" y="34163"/>
                    <a:pt x="720090" y="41656"/>
                    <a:pt x="720090" y="51689"/>
                  </a:cubicBezTo>
                  <a:cubicBezTo>
                    <a:pt x="720090" y="64262"/>
                    <a:pt x="720090" y="64262"/>
                    <a:pt x="720090" y="64262"/>
                  </a:cubicBezTo>
                  <a:lnTo>
                    <a:pt x="768223" y="64262"/>
                  </a:lnTo>
                  <a:cubicBezTo>
                    <a:pt x="768223" y="50546"/>
                    <a:pt x="768223" y="50546"/>
                    <a:pt x="768223" y="50546"/>
                  </a:cubicBezTo>
                  <a:cubicBezTo>
                    <a:pt x="767969" y="8128"/>
                    <a:pt x="730504" y="1270"/>
                    <a:pt x="703072" y="1270"/>
                  </a:cubicBezTo>
                  <a:close/>
                  <a:moveTo>
                    <a:pt x="69977" y="0"/>
                  </a:moveTo>
                  <a:cubicBezTo>
                    <a:pt x="35687" y="0"/>
                    <a:pt x="7493" y="11938"/>
                    <a:pt x="2540" y="43815"/>
                  </a:cubicBezTo>
                  <a:cubicBezTo>
                    <a:pt x="635" y="52578"/>
                    <a:pt x="635" y="60198"/>
                    <a:pt x="2540" y="70104"/>
                  </a:cubicBezTo>
                  <a:cubicBezTo>
                    <a:pt x="11303" y="109728"/>
                    <a:pt x="80010" y="121666"/>
                    <a:pt x="90678" y="146685"/>
                  </a:cubicBezTo>
                  <a:cubicBezTo>
                    <a:pt x="92583" y="151003"/>
                    <a:pt x="91948" y="157353"/>
                    <a:pt x="90678" y="161163"/>
                  </a:cubicBezTo>
                  <a:cubicBezTo>
                    <a:pt x="89408" y="167386"/>
                    <a:pt x="85090" y="174371"/>
                    <a:pt x="71882" y="174371"/>
                  </a:cubicBezTo>
                  <a:cubicBezTo>
                    <a:pt x="59436" y="174371"/>
                    <a:pt x="52578" y="167386"/>
                    <a:pt x="52578" y="156845"/>
                  </a:cubicBezTo>
                  <a:cubicBezTo>
                    <a:pt x="51943" y="138049"/>
                    <a:pt x="51943" y="138049"/>
                    <a:pt x="51943" y="138049"/>
                  </a:cubicBezTo>
                  <a:lnTo>
                    <a:pt x="0" y="138049"/>
                  </a:lnTo>
                  <a:cubicBezTo>
                    <a:pt x="0" y="153162"/>
                    <a:pt x="0" y="153162"/>
                    <a:pt x="0" y="153162"/>
                  </a:cubicBezTo>
                  <a:cubicBezTo>
                    <a:pt x="0" y="196342"/>
                    <a:pt x="34163" y="209550"/>
                    <a:pt x="70231" y="209677"/>
                  </a:cubicBezTo>
                  <a:lnTo>
                    <a:pt x="70866" y="209677"/>
                  </a:lnTo>
                  <a:cubicBezTo>
                    <a:pt x="105664" y="209550"/>
                    <a:pt x="134874" y="197612"/>
                    <a:pt x="139192" y="165100"/>
                  </a:cubicBezTo>
                  <a:cubicBezTo>
                    <a:pt x="141732" y="148209"/>
                    <a:pt x="139827" y="136906"/>
                    <a:pt x="139192" y="133096"/>
                  </a:cubicBezTo>
                  <a:cubicBezTo>
                    <a:pt x="131064" y="91694"/>
                    <a:pt x="57277" y="79756"/>
                    <a:pt x="51689" y="57277"/>
                  </a:cubicBezTo>
                  <a:lnTo>
                    <a:pt x="51689" y="57023"/>
                  </a:lnTo>
                  <a:cubicBezTo>
                    <a:pt x="50419" y="52705"/>
                    <a:pt x="51054" y="48895"/>
                    <a:pt x="51054" y="46355"/>
                  </a:cubicBezTo>
                  <a:cubicBezTo>
                    <a:pt x="52324" y="40132"/>
                    <a:pt x="56642" y="33147"/>
                    <a:pt x="69215" y="33147"/>
                  </a:cubicBezTo>
                  <a:cubicBezTo>
                    <a:pt x="80518" y="33147"/>
                    <a:pt x="87376" y="40640"/>
                    <a:pt x="87376" y="51435"/>
                  </a:cubicBezTo>
                  <a:cubicBezTo>
                    <a:pt x="87376" y="63373"/>
                    <a:pt x="87376" y="63373"/>
                    <a:pt x="87376" y="63373"/>
                  </a:cubicBezTo>
                  <a:lnTo>
                    <a:pt x="136017" y="63373"/>
                  </a:lnTo>
                  <a:cubicBezTo>
                    <a:pt x="136017" y="49657"/>
                    <a:pt x="136017" y="49657"/>
                    <a:pt x="136017" y="49657"/>
                  </a:cubicBezTo>
                  <a:cubicBezTo>
                    <a:pt x="136144" y="6985"/>
                    <a:pt x="97536" y="0"/>
                    <a:pt x="69977" y="0"/>
                  </a:cubicBezTo>
                  <a:close/>
                </a:path>
              </a:pathLst>
            </a:custGeom>
            <a:solidFill>
              <a:srgbClr val="FFFFFF"/>
            </a:solidFill>
          </p:spPr>
        </p:sp>
      </p:grpSp>
      <p:sp>
        <p:nvSpPr>
          <p:cNvPr name="TextBox 4" id="4"/>
          <p:cNvSpPr txBox="true"/>
          <p:nvPr/>
        </p:nvSpPr>
        <p:spPr>
          <a:xfrm rot="0">
            <a:off x="485596" y="800942"/>
            <a:ext cx="2171462" cy="435022"/>
          </a:xfrm>
          <a:prstGeom prst="rect">
            <a:avLst/>
          </a:prstGeom>
        </p:spPr>
        <p:txBody>
          <a:bodyPr anchor="t" rtlCol="false" tIns="0" lIns="0" bIns="0" rIns="0">
            <a:spAutoFit/>
          </a:bodyPr>
          <a:lstStyle/>
          <a:p>
            <a:pPr algn="ctr">
              <a:lnSpc>
                <a:spcPts val="2964"/>
              </a:lnSpc>
              <a:spcBef>
                <a:spcPct val="0"/>
              </a:spcBef>
            </a:pPr>
            <a:r>
              <a:rPr lang="en-US" b="true" sz="2699">
                <a:solidFill>
                  <a:srgbClr val="FFFFFF"/>
                </a:solidFill>
                <a:latin typeface="Arial MT Pro Bold"/>
                <a:ea typeface="Arial MT Pro Bold"/>
                <a:cs typeface="Arial MT Pro Bold"/>
                <a:sym typeface="Arial MT Pro Bold"/>
              </a:rPr>
              <a:t>RESOURCES</a:t>
            </a:r>
          </a:p>
        </p:txBody>
      </p:sp>
      <p:sp>
        <p:nvSpPr>
          <p:cNvPr name="TextBox 5" id="5"/>
          <p:cNvSpPr txBox="true"/>
          <p:nvPr/>
        </p:nvSpPr>
        <p:spPr>
          <a:xfrm rot="0">
            <a:off x="485596" y="3032012"/>
            <a:ext cx="6305054" cy="1098775"/>
          </a:xfrm>
          <a:prstGeom prst="rect">
            <a:avLst/>
          </a:prstGeom>
        </p:spPr>
        <p:txBody>
          <a:bodyPr anchor="t" rtlCol="false" tIns="0" lIns="0" bIns="0" rIns="0">
            <a:spAutoFit/>
          </a:bodyPr>
          <a:lstStyle/>
          <a:p>
            <a:pPr algn="l" marL="532918" indent="-266459" lvl="1">
              <a:lnSpc>
                <a:spcPts val="2710"/>
              </a:lnSpc>
              <a:buFont typeface="Arial"/>
              <a:buChar char="•"/>
            </a:pPr>
            <a:r>
              <a:rPr lang="en-US" sz="2468" u="sng">
                <a:solidFill>
                  <a:srgbClr val="FFFFFF"/>
                </a:solidFill>
                <a:latin typeface="Arial MT Pro"/>
                <a:ea typeface="Arial MT Pro"/>
                <a:cs typeface="Arial MT Pro"/>
                <a:sym typeface="Arial MT Pro"/>
                <a:hlinkClick r:id="rId2" tooltip="https://huggingface.co/prithivMLmods/x-bot-profile-detection"/>
              </a:rPr>
              <a:t>X (Twitter Profiles Dataset)</a:t>
            </a:r>
          </a:p>
          <a:p>
            <a:pPr algn="l">
              <a:lnSpc>
                <a:spcPts val="2710"/>
              </a:lnSpc>
            </a:pPr>
          </a:p>
          <a:p>
            <a:pPr algn="l" marL="532918" indent="-266459" lvl="1">
              <a:lnSpc>
                <a:spcPts val="2710"/>
              </a:lnSpc>
              <a:buFont typeface="Arial"/>
              <a:buChar char="•"/>
            </a:pPr>
            <a:r>
              <a:rPr lang="en-US" sz="2468" u="sng">
                <a:solidFill>
                  <a:srgbClr val="FFFFFF"/>
                </a:solidFill>
                <a:latin typeface="Arial MT Pro"/>
                <a:ea typeface="Arial MT Pro"/>
                <a:cs typeface="Arial MT Pro"/>
                <a:sym typeface="Arial MT Pro"/>
                <a:hlinkClick r:id="rId3" tooltip="https://huggingface.co/prithivMLmods/x-bot-profile-detection"/>
              </a:rPr>
              <a:t>Real Vs Fake Faces Dataset</a:t>
            </a:r>
          </a:p>
        </p:txBody>
      </p:sp>
      <p:sp>
        <p:nvSpPr>
          <p:cNvPr name="TextBox 6" id="6"/>
          <p:cNvSpPr txBox="true"/>
          <p:nvPr/>
        </p:nvSpPr>
        <p:spPr>
          <a:xfrm rot="0">
            <a:off x="572595" y="6307112"/>
            <a:ext cx="2208266" cy="246974"/>
          </a:xfrm>
          <a:prstGeom prst="rect">
            <a:avLst/>
          </a:prstGeom>
        </p:spPr>
        <p:txBody>
          <a:bodyPr anchor="t" rtlCol="false" tIns="0" lIns="0" bIns="0" rIns="0">
            <a:spAutoFit/>
          </a:bodyPr>
          <a:lstStyle/>
          <a:p>
            <a:pPr algn="l">
              <a:lnSpc>
                <a:spcPts val="1819"/>
              </a:lnSpc>
            </a:pPr>
            <a:r>
              <a:rPr lang="en-US" sz="1299">
                <a:solidFill>
                  <a:srgbClr val="7F7F7F"/>
                </a:solidFill>
                <a:latin typeface="Arial MT Pro"/>
                <a:ea typeface="Arial MT Pro"/>
                <a:cs typeface="Arial MT Pro"/>
                <a:sym typeface="Arial MT Pro"/>
              </a:rPr>
              <a:t>Samsung Innovation Campus</a:t>
            </a:r>
          </a:p>
        </p:txBody>
      </p:sp>
    </p:spTree>
  </p:cSld>
  <p:clrMapOvr>
    <a:masterClrMapping/>
  </p:clrMapOvr>
</p:sld>
</file>

<file path=ppt/slides/slide41.xml><?xml version="1.0" encoding="utf-8"?>
<p:sld xmlns:p="http://schemas.openxmlformats.org/presentationml/2006/main" xmlns:a="http://schemas.openxmlformats.org/drawingml/2006/main">
  <p:cSld>
    <p:bg>
      <p:bgPr>
        <a:solidFill>
          <a:srgbClr val="193EB0"/>
        </a:soli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8066761" y="403955"/>
            <a:ext cx="1361465" cy="209550"/>
            <a:chOff x="0" y="0"/>
            <a:chExt cx="1361465" cy="209550"/>
          </a:xfrm>
        </p:grpSpPr>
        <p:sp>
          <p:nvSpPr>
            <p:cNvPr name="Freeform 3" id="3"/>
            <p:cNvSpPr/>
            <p:nvPr/>
          </p:nvSpPr>
          <p:spPr>
            <a:xfrm flipH="false" flipV="false" rot="0">
              <a:off x="0" y="0"/>
              <a:ext cx="1361440" cy="209677"/>
            </a:xfrm>
            <a:custGeom>
              <a:avLst/>
              <a:gdLst/>
              <a:ahLst/>
              <a:cxnLst/>
              <a:rect r="r" b="b" t="t" l="l"/>
              <a:pathLst>
                <a:path h="209677" w="1361440">
                  <a:moveTo>
                    <a:pt x="1008507" y="6223"/>
                  </a:moveTo>
                  <a:cubicBezTo>
                    <a:pt x="1008507" y="200152"/>
                    <a:pt x="1008507" y="200152"/>
                    <a:pt x="1008507" y="200152"/>
                  </a:cubicBezTo>
                  <a:lnTo>
                    <a:pt x="1056640" y="200152"/>
                  </a:lnTo>
                  <a:cubicBezTo>
                    <a:pt x="1053465" y="37973"/>
                    <a:pt x="1053465" y="37719"/>
                    <a:pt x="1053465" y="37719"/>
                  </a:cubicBezTo>
                  <a:cubicBezTo>
                    <a:pt x="1102868" y="200152"/>
                    <a:pt x="1102868" y="200152"/>
                    <a:pt x="1102868" y="200152"/>
                  </a:cubicBezTo>
                  <a:lnTo>
                    <a:pt x="1172210" y="200152"/>
                  </a:lnTo>
                  <a:cubicBezTo>
                    <a:pt x="1172210" y="6223"/>
                    <a:pt x="1172210" y="6223"/>
                    <a:pt x="1172210" y="6223"/>
                  </a:cubicBezTo>
                  <a:lnTo>
                    <a:pt x="1124204" y="6223"/>
                  </a:lnTo>
                  <a:lnTo>
                    <a:pt x="1126617" y="163449"/>
                  </a:lnTo>
                  <a:cubicBezTo>
                    <a:pt x="1081151" y="6223"/>
                    <a:pt x="1081151" y="6223"/>
                    <a:pt x="1081151" y="6223"/>
                  </a:cubicBezTo>
                  <a:close/>
                  <a:moveTo>
                    <a:pt x="208153" y="6223"/>
                  </a:moveTo>
                  <a:cubicBezTo>
                    <a:pt x="172466" y="201930"/>
                    <a:pt x="172466" y="201930"/>
                    <a:pt x="172466" y="201930"/>
                  </a:cubicBezTo>
                  <a:lnTo>
                    <a:pt x="224917" y="201930"/>
                  </a:lnTo>
                  <a:cubicBezTo>
                    <a:pt x="251841" y="20701"/>
                    <a:pt x="251841" y="20701"/>
                    <a:pt x="251841" y="20701"/>
                  </a:cubicBezTo>
                  <a:cubicBezTo>
                    <a:pt x="278765" y="201930"/>
                    <a:pt x="278765" y="201930"/>
                    <a:pt x="278765" y="201930"/>
                  </a:cubicBezTo>
                  <a:lnTo>
                    <a:pt x="330581" y="201930"/>
                  </a:lnTo>
                  <a:cubicBezTo>
                    <a:pt x="294894" y="6223"/>
                    <a:pt x="294894" y="6223"/>
                    <a:pt x="294894" y="6223"/>
                  </a:cubicBezTo>
                  <a:close/>
                  <a:moveTo>
                    <a:pt x="373634" y="6223"/>
                  </a:moveTo>
                  <a:cubicBezTo>
                    <a:pt x="369951" y="201930"/>
                    <a:pt x="369951" y="201930"/>
                    <a:pt x="369951" y="201930"/>
                  </a:cubicBezTo>
                  <a:lnTo>
                    <a:pt x="418084" y="201930"/>
                  </a:lnTo>
                  <a:cubicBezTo>
                    <a:pt x="419354" y="20701"/>
                    <a:pt x="419354" y="20701"/>
                    <a:pt x="419354" y="20701"/>
                  </a:cubicBezTo>
                  <a:cubicBezTo>
                    <a:pt x="453009" y="201930"/>
                    <a:pt x="453009" y="201930"/>
                    <a:pt x="453009" y="201930"/>
                  </a:cubicBezTo>
                  <a:lnTo>
                    <a:pt x="502412" y="201930"/>
                  </a:lnTo>
                  <a:cubicBezTo>
                    <a:pt x="536194" y="20701"/>
                    <a:pt x="536194" y="20701"/>
                    <a:pt x="536194" y="20701"/>
                  </a:cubicBezTo>
                  <a:cubicBezTo>
                    <a:pt x="537464" y="201930"/>
                    <a:pt x="537464" y="201930"/>
                    <a:pt x="537464" y="201930"/>
                  </a:cubicBezTo>
                  <a:lnTo>
                    <a:pt x="586105" y="201930"/>
                  </a:lnTo>
                  <a:cubicBezTo>
                    <a:pt x="581787" y="6223"/>
                    <a:pt x="581787" y="6223"/>
                    <a:pt x="581787" y="6223"/>
                  </a:cubicBezTo>
                  <a:lnTo>
                    <a:pt x="502412" y="6223"/>
                  </a:lnTo>
                  <a:cubicBezTo>
                    <a:pt x="478028" y="159258"/>
                    <a:pt x="478028" y="159258"/>
                    <a:pt x="478028" y="159258"/>
                  </a:cubicBezTo>
                  <a:cubicBezTo>
                    <a:pt x="453009" y="6223"/>
                    <a:pt x="453009" y="6223"/>
                    <a:pt x="453009" y="6223"/>
                  </a:cubicBezTo>
                  <a:close/>
                  <a:moveTo>
                    <a:pt x="1292098" y="1143"/>
                  </a:moveTo>
                  <a:cubicBezTo>
                    <a:pt x="1257681" y="1143"/>
                    <a:pt x="1228344" y="13081"/>
                    <a:pt x="1223899" y="49530"/>
                  </a:cubicBezTo>
                  <a:cubicBezTo>
                    <a:pt x="1223264" y="52705"/>
                    <a:pt x="1223264" y="58928"/>
                    <a:pt x="1223264" y="62103"/>
                  </a:cubicBezTo>
                  <a:cubicBezTo>
                    <a:pt x="1223264" y="144272"/>
                    <a:pt x="1223264" y="144272"/>
                    <a:pt x="1223264" y="144272"/>
                  </a:cubicBezTo>
                  <a:cubicBezTo>
                    <a:pt x="1223264" y="148082"/>
                    <a:pt x="1223264" y="151257"/>
                    <a:pt x="1223899" y="157480"/>
                  </a:cubicBezTo>
                  <a:cubicBezTo>
                    <a:pt x="1227074" y="193294"/>
                    <a:pt x="1257681" y="205867"/>
                    <a:pt x="1292098" y="205867"/>
                  </a:cubicBezTo>
                  <a:cubicBezTo>
                    <a:pt x="1327023" y="205867"/>
                    <a:pt x="1357757" y="193294"/>
                    <a:pt x="1360805" y="157480"/>
                  </a:cubicBezTo>
                  <a:cubicBezTo>
                    <a:pt x="1361440" y="151257"/>
                    <a:pt x="1361440" y="148082"/>
                    <a:pt x="1361440" y="144272"/>
                  </a:cubicBezTo>
                  <a:cubicBezTo>
                    <a:pt x="1361440" y="92202"/>
                    <a:pt x="1361440" y="92202"/>
                    <a:pt x="1361440" y="92202"/>
                  </a:cubicBezTo>
                  <a:lnTo>
                    <a:pt x="1292860" y="92202"/>
                  </a:lnTo>
                  <a:cubicBezTo>
                    <a:pt x="1292860" y="120396"/>
                    <a:pt x="1292860" y="120396"/>
                    <a:pt x="1292860" y="120396"/>
                  </a:cubicBezTo>
                  <a:lnTo>
                    <a:pt x="1312926" y="120396"/>
                  </a:lnTo>
                  <a:cubicBezTo>
                    <a:pt x="1312926" y="148590"/>
                    <a:pt x="1312926" y="148590"/>
                    <a:pt x="1312926" y="148590"/>
                  </a:cubicBezTo>
                  <a:cubicBezTo>
                    <a:pt x="1312926" y="151003"/>
                    <a:pt x="1312926" y="154178"/>
                    <a:pt x="1312291" y="156083"/>
                  </a:cubicBezTo>
                  <a:cubicBezTo>
                    <a:pt x="1311656" y="161671"/>
                    <a:pt x="1306703" y="170561"/>
                    <a:pt x="1292225" y="170561"/>
                  </a:cubicBezTo>
                  <a:cubicBezTo>
                    <a:pt x="1277747" y="170561"/>
                    <a:pt x="1273429" y="161798"/>
                    <a:pt x="1272159" y="156083"/>
                  </a:cubicBezTo>
                  <a:cubicBezTo>
                    <a:pt x="1272159" y="154178"/>
                    <a:pt x="1271524" y="151003"/>
                    <a:pt x="1271524" y="148590"/>
                  </a:cubicBezTo>
                  <a:cubicBezTo>
                    <a:pt x="1271524" y="59563"/>
                    <a:pt x="1271524" y="59563"/>
                    <a:pt x="1271524" y="59563"/>
                  </a:cubicBezTo>
                  <a:cubicBezTo>
                    <a:pt x="1271524" y="56388"/>
                    <a:pt x="1272159" y="53340"/>
                    <a:pt x="1272794" y="50165"/>
                  </a:cubicBezTo>
                  <a:cubicBezTo>
                    <a:pt x="1273429" y="45847"/>
                    <a:pt x="1277747" y="36449"/>
                    <a:pt x="1292098" y="36449"/>
                  </a:cubicBezTo>
                  <a:cubicBezTo>
                    <a:pt x="1307084" y="36449"/>
                    <a:pt x="1310894" y="46482"/>
                    <a:pt x="1311402" y="50165"/>
                  </a:cubicBezTo>
                  <a:cubicBezTo>
                    <a:pt x="1312037" y="53340"/>
                    <a:pt x="1312037" y="57658"/>
                    <a:pt x="1312037" y="57658"/>
                  </a:cubicBezTo>
                  <a:cubicBezTo>
                    <a:pt x="1312037" y="68961"/>
                    <a:pt x="1312037" y="68961"/>
                    <a:pt x="1312037" y="68961"/>
                  </a:cubicBezTo>
                  <a:lnTo>
                    <a:pt x="1360678" y="68961"/>
                  </a:lnTo>
                  <a:cubicBezTo>
                    <a:pt x="1360678" y="61976"/>
                    <a:pt x="1360678" y="61976"/>
                    <a:pt x="1360678" y="61976"/>
                  </a:cubicBezTo>
                  <a:cubicBezTo>
                    <a:pt x="1360678" y="61976"/>
                    <a:pt x="1361313" y="55753"/>
                    <a:pt x="1360678" y="49403"/>
                  </a:cubicBezTo>
                  <a:cubicBezTo>
                    <a:pt x="1357122" y="12446"/>
                    <a:pt x="1327023" y="1143"/>
                    <a:pt x="1292098" y="1143"/>
                  </a:cubicBezTo>
                  <a:close/>
                  <a:moveTo>
                    <a:pt x="817880" y="6223"/>
                  </a:moveTo>
                  <a:cubicBezTo>
                    <a:pt x="817880" y="146685"/>
                    <a:pt x="817880" y="146685"/>
                    <a:pt x="817880" y="146685"/>
                  </a:cubicBezTo>
                  <a:cubicBezTo>
                    <a:pt x="817880" y="149860"/>
                    <a:pt x="817880" y="157353"/>
                    <a:pt x="818515" y="159258"/>
                  </a:cubicBezTo>
                  <a:cubicBezTo>
                    <a:pt x="821690" y="195580"/>
                    <a:pt x="850392" y="207645"/>
                    <a:pt x="885952" y="207645"/>
                  </a:cubicBezTo>
                  <a:cubicBezTo>
                    <a:pt x="922147" y="207645"/>
                    <a:pt x="950976" y="195707"/>
                    <a:pt x="954151" y="159258"/>
                  </a:cubicBezTo>
                  <a:cubicBezTo>
                    <a:pt x="954786" y="157353"/>
                    <a:pt x="954786" y="149860"/>
                    <a:pt x="954786" y="146685"/>
                  </a:cubicBezTo>
                  <a:lnTo>
                    <a:pt x="954786" y="6223"/>
                  </a:lnTo>
                  <a:lnTo>
                    <a:pt x="905510" y="6223"/>
                  </a:lnTo>
                  <a:cubicBezTo>
                    <a:pt x="905510" y="151130"/>
                    <a:pt x="905510" y="151130"/>
                    <a:pt x="905510" y="151130"/>
                  </a:cubicBezTo>
                  <a:cubicBezTo>
                    <a:pt x="905510" y="153543"/>
                    <a:pt x="905510" y="156210"/>
                    <a:pt x="904875" y="158623"/>
                  </a:cubicBezTo>
                  <a:cubicBezTo>
                    <a:pt x="904240" y="162941"/>
                    <a:pt x="899922" y="172339"/>
                    <a:pt x="886079" y="172339"/>
                  </a:cubicBezTo>
                  <a:cubicBezTo>
                    <a:pt x="872871" y="172339"/>
                    <a:pt x="868553" y="162941"/>
                    <a:pt x="867918" y="158623"/>
                  </a:cubicBezTo>
                  <a:cubicBezTo>
                    <a:pt x="867283" y="156210"/>
                    <a:pt x="867283" y="153543"/>
                    <a:pt x="867283" y="151130"/>
                  </a:cubicBezTo>
                  <a:cubicBezTo>
                    <a:pt x="867283" y="6223"/>
                    <a:pt x="867283" y="6223"/>
                    <a:pt x="867283" y="6223"/>
                  </a:cubicBezTo>
                  <a:close/>
                  <a:moveTo>
                    <a:pt x="703072" y="1270"/>
                  </a:moveTo>
                  <a:cubicBezTo>
                    <a:pt x="668655" y="1270"/>
                    <a:pt x="641223" y="12573"/>
                    <a:pt x="635635" y="44577"/>
                  </a:cubicBezTo>
                  <a:cubicBezTo>
                    <a:pt x="634365" y="52705"/>
                    <a:pt x="634365" y="60960"/>
                    <a:pt x="636270" y="70358"/>
                  </a:cubicBezTo>
                  <a:cubicBezTo>
                    <a:pt x="645033" y="109855"/>
                    <a:pt x="713232" y="121158"/>
                    <a:pt x="723138" y="146177"/>
                  </a:cubicBezTo>
                  <a:cubicBezTo>
                    <a:pt x="725043" y="151257"/>
                    <a:pt x="724408" y="156845"/>
                    <a:pt x="723773" y="160655"/>
                  </a:cubicBezTo>
                  <a:cubicBezTo>
                    <a:pt x="721868" y="167640"/>
                    <a:pt x="717423" y="173863"/>
                    <a:pt x="704977" y="173863"/>
                  </a:cubicBezTo>
                  <a:cubicBezTo>
                    <a:pt x="692531" y="173863"/>
                    <a:pt x="685673" y="166878"/>
                    <a:pt x="685673" y="156337"/>
                  </a:cubicBezTo>
                  <a:cubicBezTo>
                    <a:pt x="685673" y="137541"/>
                    <a:pt x="685673" y="137541"/>
                    <a:pt x="685673" y="137541"/>
                  </a:cubicBezTo>
                  <a:lnTo>
                    <a:pt x="633730" y="137541"/>
                  </a:lnTo>
                  <a:cubicBezTo>
                    <a:pt x="633730" y="152654"/>
                    <a:pt x="633730" y="152654"/>
                    <a:pt x="633730" y="152654"/>
                  </a:cubicBezTo>
                  <a:cubicBezTo>
                    <a:pt x="633730" y="195961"/>
                    <a:pt x="667512" y="208534"/>
                    <a:pt x="703707" y="208534"/>
                  </a:cubicBezTo>
                  <a:cubicBezTo>
                    <a:pt x="738632" y="208534"/>
                    <a:pt x="767461" y="196596"/>
                    <a:pt x="771906" y="164719"/>
                  </a:cubicBezTo>
                  <a:cubicBezTo>
                    <a:pt x="773811" y="147828"/>
                    <a:pt x="772541" y="137033"/>
                    <a:pt x="771271" y="132715"/>
                  </a:cubicBezTo>
                  <a:cubicBezTo>
                    <a:pt x="763143" y="92583"/>
                    <a:pt x="690626" y="80010"/>
                    <a:pt x="685038" y="57404"/>
                  </a:cubicBezTo>
                  <a:cubicBezTo>
                    <a:pt x="683768" y="53594"/>
                    <a:pt x="684403" y="49911"/>
                    <a:pt x="685038" y="47371"/>
                  </a:cubicBezTo>
                  <a:cubicBezTo>
                    <a:pt x="686308" y="41148"/>
                    <a:pt x="689991" y="34163"/>
                    <a:pt x="702564" y="34163"/>
                  </a:cubicBezTo>
                  <a:cubicBezTo>
                    <a:pt x="713867" y="34163"/>
                    <a:pt x="720090" y="41656"/>
                    <a:pt x="720090" y="51689"/>
                  </a:cubicBezTo>
                  <a:cubicBezTo>
                    <a:pt x="720090" y="64262"/>
                    <a:pt x="720090" y="64262"/>
                    <a:pt x="720090" y="64262"/>
                  </a:cubicBezTo>
                  <a:lnTo>
                    <a:pt x="768223" y="64262"/>
                  </a:lnTo>
                  <a:cubicBezTo>
                    <a:pt x="768223" y="50546"/>
                    <a:pt x="768223" y="50546"/>
                    <a:pt x="768223" y="50546"/>
                  </a:cubicBezTo>
                  <a:cubicBezTo>
                    <a:pt x="767969" y="8128"/>
                    <a:pt x="730504" y="1270"/>
                    <a:pt x="703072" y="1270"/>
                  </a:cubicBezTo>
                  <a:close/>
                  <a:moveTo>
                    <a:pt x="69977" y="0"/>
                  </a:moveTo>
                  <a:cubicBezTo>
                    <a:pt x="35687" y="0"/>
                    <a:pt x="7493" y="11938"/>
                    <a:pt x="2540" y="43815"/>
                  </a:cubicBezTo>
                  <a:cubicBezTo>
                    <a:pt x="635" y="52578"/>
                    <a:pt x="635" y="60198"/>
                    <a:pt x="2540" y="70104"/>
                  </a:cubicBezTo>
                  <a:cubicBezTo>
                    <a:pt x="11303" y="109728"/>
                    <a:pt x="80010" y="121666"/>
                    <a:pt x="90678" y="146685"/>
                  </a:cubicBezTo>
                  <a:cubicBezTo>
                    <a:pt x="92583" y="151003"/>
                    <a:pt x="91948" y="157353"/>
                    <a:pt x="90678" y="161163"/>
                  </a:cubicBezTo>
                  <a:cubicBezTo>
                    <a:pt x="89408" y="167386"/>
                    <a:pt x="85090" y="174371"/>
                    <a:pt x="71882" y="174371"/>
                  </a:cubicBezTo>
                  <a:cubicBezTo>
                    <a:pt x="59436" y="174371"/>
                    <a:pt x="52578" y="167386"/>
                    <a:pt x="52578" y="156845"/>
                  </a:cubicBezTo>
                  <a:cubicBezTo>
                    <a:pt x="51943" y="138049"/>
                    <a:pt x="51943" y="138049"/>
                    <a:pt x="51943" y="138049"/>
                  </a:cubicBezTo>
                  <a:lnTo>
                    <a:pt x="0" y="138049"/>
                  </a:lnTo>
                  <a:cubicBezTo>
                    <a:pt x="0" y="153162"/>
                    <a:pt x="0" y="153162"/>
                    <a:pt x="0" y="153162"/>
                  </a:cubicBezTo>
                  <a:cubicBezTo>
                    <a:pt x="0" y="196342"/>
                    <a:pt x="34163" y="209550"/>
                    <a:pt x="70231" y="209677"/>
                  </a:cubicBezTo>
                  <a:lnTo>
                    <a:pt x="70866" y="209677"/>
                  </a:lnTo>
                  <a:cubicBezTo>
                    <a:pt x="105664" y="209550"/>
                    <a:pt x="134874" y="197612"/>
                    <a:pt x="139192" y="165100"/>
                  </a:cubicBezTo>
                  <a:cubicBezTo>
                    <a:pt x="141732" y="148209"/>
                    <a:pt x="139827" y="136906"/>
                    <a:pt x="139192" y="133096"/>
                  </a:cubicBezTo>
                  <a:cubicBezTo>
                    <a:pt x="131064" y="91694"/>
                    <a:pt x="57277" y="79756"/>
                    <a:pt x="51689" y="57277"/>
                  </a:cubicBezTo>
                  <a:lnTo>
                    <a:pt x="51689" y="57023"/>
                  </a:lnTo>
                  <a:cubicBezTo>
                    <a:pt x="50419" y="52705"/>
                    <a:pt x="51054" y="48895"/>
                    <a:pt x="51054" y="46355"/>
                  </a:cubicBezTo>
                  <a:cubicBezTo>
                    <a:pt x="52324" y="40132"/>
                    <a:pt x="56642" y="33147"/>
                    <a:pt x="69215" y="33147"/>
                  </a:cubicBezTo>
                  <a:cubicBezTo>
                    <a:pt x="80518" y="33147"/>
                    <a:pt x="87376" y="40640"/>
                    <a:pt x="87376" y="51435"/>
                  </a:cubicBezTo>
                  <a:cubicBezTo>
                    <a:pt x="87376" y="63373"/>
                    <a:pt x="87376" y="63373"/>
                    <a:pt x="87376" y="63373"/>
                  </a:cubicBezTo>
                  <a:lnTo>
                    <a:pt x="136017" y="63373"/>
                  </a:lnTo>
                  <a:cubicBezTo>
                    <a:pt x="136017" y="49657"/>
                    <a:pt x="136017" y="49657"/>
                    <a:pt x="136017" y="49657"/>
                  </a:cubicBezTo>
                  <a:cubicBezTo>
                    <a:pt x="136144" y="6985"/>
                    <a:pt x="97536" y="0"/>
                    <a:pt x="69977" y="0"/>
                  </a:cubicBezTo>
                  <a:close/>
                </a:path>
              </a:pathLst>
            </a:custGeom>
            <a:solidFill>
              <a:srgbClr val="FFFFFF"/>
            </a:solidFill>
          </p:spPr>
        </p:sp>
      </p:grpSp>
      <p:sp>
        <p:nvSpPr>
          <p:cNvPr name="TextBox 4" id="4"/>
          <p:cNvSpPr txBox="true"/>
          <p:nvPr/>
        </p:nvSpPr>
        <p:spPr>
          <a:xfrm rot="0">
            <a:off x="843756" y="2458813"/>
            <a:ext cx="8199438" cy="1606999"/>
          </a:xfrm>
          <a:prstGeom prst="rect">
            <a:avLst/>
          </a:prstGeom>
        </p:spPr>
        <p:txBody>
          <a:bodyPr anchor="t" rtlCol="false" tIns="0" lIns="0" bIns="0" rIns="0">
            <a:spAutoFit/>
          </a:bodyPr>
          <a:lstStyle/>
          <a:p>
            <a:pPr algn="ctr">
              <a:lnSpc>
                <a:spcPts val="11700"/>
              </a:lnSpc>
            </a:pPr>
            <a:r>
              <a:rPr lang="en-US" b="true" sz="8357">
                <a:solidFill>
                  <a:srgbClr val="FFFFFF"/>
                </a:solidFill>
                <a:latin typeface="Arial MT Pro Bold"/>
                <a:ea typeface="Arial MT Pro Bold"/>
                <a:cs typeface="Arial MT Pro Bold"/>
                <a:sym typeface="Arial MT Pro Bold"/>
              </a:rPr>
              <a:t>Any Questions?</a:t>
            </a:r>
          </a:p>
        </p:txBody>
      </p:sp>
      <p:sp>
        <p:nvSpPr>
          <p:cNvPr name="TextBox 5" id="5"/>
          <p:cNvSpPr txBox="true"/>
          <p:nvPr/>
        </p:nvSpPr>
        <p:spPr>
          <a:xfrm rot="0">
            <a:off x="572595" y="6307112"/>
            <a:ext cx="2208266" cy="246974"/>
          </a:xfrm>
          <a:prstGeom prst="rect">
            <a:avLst/>
          </a:prstGeom>
        </p:spPr>
        <p:txBody>
          <a:bodyPr anchor="t" rtlCol="false" tIns="0" lIns="0" bIns="0" rIns="0">
            <a:spAutoFit/>
          </a:bodyPr>
          <a:lstStyle/>
          <a:p>
            <a:pPr algn="l">
              <a:lnSpc>
                <a:spcPts val="1819"/>
              </a:lnSpc>
            </a:pPr>
            <a:r>
              <a:rPr lang="en-US" sz="1299">
                <a:solidFill>
                  <a:srgbClr val="7F7F7F"/>
                </a:solidFill>
                <a:latin typeface="Arial MT Pro"/>
                <a:ea typeface="Arial MT Pro"/>
                <a:cs typeface="Arial MT Pro"/>
                <a:sym typeface="Arial MT Pro"/>
              </a:rPr>
              <a:t>Samsung Innovation Campus</a:t>
            </a:r>
          </a:p>
        </p:txBody>
      </p:sp>
    </p:spTree>
  </p:cSld>
  <p:clrMapOvr>
    <a:masterClrMapping/>
  </p:clrMapOvr>
</p:sld>
</file>

<file path=ppt/slides/slide42.xml><?xml version="1.0" encoding="utf-8"?>
<p:sld xmlns:p="http://schemas.openxmlformats.org/presentationml/2006/main" xmlns:a="http://schemas.openxmlformats.org/drawingml/2006/main">
  <p:cSld>
    <p:bg>
      <p:bgPr>
        <a:solidFill>
          <a:srgbClr val="193EB0"/>
        </a:solidFill>
      </p:bgPr>
    </p:bg>
    <p:spTree>
      <p:nvGrpSpPr>
        <p:cNvPr id="1" name=""/>
        <p:cNvGrpSpPr/>
        <p:nvPr/>
      </p:nvGrpSpPr>
      <p:grpSpPr>
        <a:xfrm>
          <a:off x="0" y="0"/>
          <a:ext cx="0" cy="0"/>
          <a:chOff x="0" y="0"/>
          <a:chExt cx="0" cy="0"/>
        </a:xfrm>
      </p:grpSpPr>
      <p:sp>
        <p:nvSpPr>
          <p:cNvPr name="TextBox 2" id="2"/>
          <p:cNvSpPr txBox="true"/>
          <p:nvPr/>
        </p:nvSpPr>
        <p:spPr>
          <a:xfrm rot="0">
            <a:off x="2226291" y="2506663"/>
            <a:ext cx="5434368" cy="1530349"/>
          </a:xfrm>
          <a:prstGeom prst="rect">
            <a:avLst/>
          </a:prstGeom>
        </p:spPr>
        <p:txBody>
          <a:bodyPr anchor="t" rtlCol="false" tIns="0" lIns="0" bIns="0" rIns="0">
            <a:spAutoFit/>
          </a:bodyPr>
          <a:lstStyle/>
          <a:p>
            <a:pPr algn="ctr">
              <a:lnSpc>
                <a:spcPts val="11200"/>
              </a:lnSpc>
            </a:pPr>
            <a:r>
              <a:rPr lang="en-US" b="true" sz="8000">
                <a:solidFill>
                  <a:srgbClr val="FFFFFF"/>
                </a:solidFill>
                <a:latin typeface="Arial MT Pro Bold"/>
                <a:ea typeface="Arial MT Pro Bold"/>
                <a:cs typeface="Arial MT Pro Bold"/>
                <a:sym typeface="Arial MT Pro Bold"/>
              </a:rPr>
              <a:t>Thank You</a:t>
            </a:r>
          </a:p>
        </p:txBody>
      </p:sp>
      <p:grpSp>
        <p:nvGrpSpPr>
          <p:cNvPr name="Group 3" id="3"/>
          <p:cNvGrpSpPr>
            <a:grpSpLocks noChangeAspect="true"/>
          </p:cNvGrpSpPr>
          <p:nvPr/>
        </p:nvGrpSpPr>
        <p:grpSpPr>
          <a:xfrm rot="0">
            <a:off x="8066761" y="403955"/>
            <a:ext cx="1361465" cy="209550"/>
            <a:chOff x="0" y="0"/>
            <a:chExt cx="1361465" cy="209550"/>
          </a:xfrm>
        </p:grpSpPr>
        <p:sp>
          <p:nvSpPr>
            <p:cNvPr name="Freeform 4" id="4"/>
            <p:cNvSpPr/>
            <p:nvPr/>
          </p:nvSpPr>
          <p:spPr>
            <a:xfrm flipH="false" flipV="false" rot="0">
              <a:off x="0" y="0"/>
              <a:ext cx="1361440" cy="209677"/>
            </a:xfrm>
            <a:custGeom>
              <a:avLst/>
              <a:gdLst/>
              <a:ahLst/>
              <a:cxnLst/>
              <a:rect r="r" b="b" t="t" l="l"/>
              <a:pathLst>
                <a:path h="209677" w="1361440">
                  <a:moveTo>
                    <a:pt x="1008507" y="6223"/>
                  </a:moveTo>
                  <a:cubicBezTo>
                    <a:pt x="1008507" y="200152"/>
                    <a:pt x="1008507" y="200152"/>
                    <a:pt x="1008507" y="200152"/>
                  </a:cubicBezTo>
                  <a:lnTo>
                    <a:pt x="1056640" y="200152"/>
                  </a:lnTo>
                  <a:cubicBezTo>
                    <a:pt x="1053465" y="37973"/>
                    <a:pt x="1053465" y="37719"/>
                    <a:pt x="1053465" y="37719"/>
                  </a:cubicBezTo>
                  <a:cubicBezTo>
                    <a:pt x="1102868" y="200152"/>
                    <a:pt x="1102868" y="200152"/>
                    <a:pt x="1102868" y="200152"/>
                  </a:cubicBezTo>
                  <a:lnTo>
                    <a:pt x="1172210" y="200152"/>
                  </a:lnTo>
                  <a:cubicBezTo>
                    <a:pt x="1172210" y="6223"/>
                    <a:pt x="1172210" y="6223"/>
                    <a:pt x="1172210" y="6223"/>
                  </a:cubicBezTo>
                  <a:lnTo>
                    <a:pt x="1124204" y="6223"/>
                  </a:lnTo>
                  <a:lnTo>
                    <a:pt x="1126617" y="163449"/>
                  </a:lnTo>
                  <a:cubicBezTo>
                    <a:pt x="1081151" y="6223"/>
                    <a:pt x="1081151" y="6223"/>
                    <a:pt x="1081151" y="6223"/>
                  </a:cubicBezTo>
                  <a:close/>
                  <a:moveTo>
                    <a:pt x="208153" y="6223"/>
                  </a:moveTo>
                  <a:cubicBezTo>
                    <a:pt x="172466" y="201930"/>
                    <a:pt x="172466" y="201930"/>
                    <a:pt x="172466" y="201930"/>
                  </a:cubicBezTo>
                  <a:lnTo>
                    <a:pt x="224917" y="201930"/>
                  </a:lnTo>
                  <a:cubicBezTo>
                    <a:pt x="251841" y="20701"/>
                    <a:pt x="251841" y="20701"/>
                    <a:pt x="251841" y="20701"/>
                  </a:cubicBezTo>
                  <a:cubicBezTo>
                    <a:pt x="278765" y="201930"/>
                    <a:pt x="278765" y="201930"/>
                    <a:pt x="278765" y="201930"/>
                  </a:cubicBezTo>
                  <a:lnTo>
                    <a:pt x="330581" y="201930"/>
                  </a:lnTo>
                  <a:cubicBezTo>
                    <a:pt x="294894" y="6223"/>
                    <a:pt x="294894" y="6223"/>
                    <a:pt x="294894" y="6223"/>
                  </a:cubicBezTo>
                  <a:close/>
                  <a:moveTo>
                    <a:pt x="373634" y="6223"/>
                  </a:moveTo>
                  <a:cubicBezTo>
                    <a:pt x="369951" y="201930"/>
                    <a:pt x="369951" y="201930"/>
                    <a:pt x="369951" y="201930"/>
                  </a:cubicBezTo>
                  <a:lnTo>
                    <a:pt x="418084" y="201930"/>
                  </a:lnTo>
                  <a:cubicBezTo>
                    <a:pt x="419354" y="20701"/>
                    <a:pt x="419354" y="20701"/>
                    <a:pt x="419354" y="20701"/>
                  </a:cubicBezTo>
                  <a:cubicBezTo>
                    <a:pt x="453009" y="201930"/>
                    <a:pt x="453009" y="201930"/>
                    <a:pt x="453009" y="201930"/>
                  </a:cubicBezTo>
                  <a:lnTo>
                    <a:pt x="502412" y="201930"/>
                  </a:lnTo>
                  <a:cubicBezTo>
                    <a:pt x="536194" y="20701"/>
                    <a:pt x="536194" y="20701"/>
                    <a:pt x="536194" y="20701"/>
                  </a:cubicBezTo>
                  <a:cubicBezTo>
                    <a:pt x="537464" y="201930"/>
                    <a:pt x="537464" y="201930"/>
                    <a:pt x="537464" y="201930"/>
                  </a:cubicBezTo>
                  <a:lnTo>
                    <a:pt x="586105" y="201930"/>
                  </a:lnTo>
                  <a:cubicBezTo>
                    <a:pt x="581787" y="6223"/>
                    <a:pt x="581787" y="6223"/>
                    <a:pt x="581787" y="6223"/>
                  </a:cubicBezTo>
                  <a:lnTo>
                    <a:pt x="502412" y="6223"/>
                  </a:lnTo>
                  <a:cubicBezTo>
                    <a:pt x="478028" y="159258"/>
                    <a:pt x="478028" y="159258"/>
                    <a:pt x="478028" y="159258"/>
                  </a:cubicBezTo>
                  <a:cubicBezTo>
                    <a:pt x="453009" y="6223"/>
                    <a:pt x="453009" y="6223"/>
                    <a:pt x="453009" y="6223"/>
                  </a:cubicBezTo>
                  <a:close/>
                  <a:moveTo>
                    <a:pt x="1292098" y="1143"/>
                  </a:moveTo>
                  <a:cubicBezTo>
                    <a:pt x="1257681" y="1143"/>
                    <a:pt x="1228344" y="13081"/>
                    <a:pt x="1223899" y="49530"/>
                  </a:cubicBezTo>
                  <a:cubicBezTo>
                    <a:pt x="1223264" y="52705"/>
                    <a:pt x="1223264" y="58928"/>
                    <a:pt x="1223264" y="62103"/>
                  </a:cubicBezTo>
                  <a:cubicBezTo>
                    <a:pt x="1223264" y="144272"/>
                    <a:pt x="1223264" y="144272"/>
                    <a:pt x="1223264" y="144272"/>
                  </a:cubicBezTo>
                  <a:cubicBezTo>
                    <a:pt x="1223264" y="148082"/>
                    <a:pt x="1223264" y="151257"/>
                    <a:pt x="1223899" y="157480"/>
                  </a:cubicBezTo>
                  <a:cubicBezTo>
                    <a:pt x="1227074" y="193294"/>
                    <a:pt x="1257681" y="205867"/>
                    <a:pt x="1292098" y="205867"/>
                  </a:cubicBezTo>
                  <a:cubicBezTo>
                    <a:pt x="1327023" y="205867"/>
                    <a:pt x="1357757" y="193294"/>
                    <a:pt x="1360805" y="157480"/>
                  </a:cubicBezTo>
                  <a:cubicBezTo>
                    <a:pt x="1361440" y="151257"/>
                    <a:pt x="1361440" y="148082"/>
                    <a:pt x="1361440" y="144272"/>
                  </a:cubicBezTo>
                  <a:cubicBezTo>
                    <a:pt x="1361440" y="92202"/>
                    <a:pt x="1361440" y="92202"/>
                    <a:pt x="1361440" y="92202"/>
                  </a:cubicBezTo>
                  <a:lnTo>
                    <a:pt x="1292860" y="92202"/>
                  </a:lnTo>
                  <a:cubicBezTo>
                    <a:pt x="1292860" y="120396"/>
                    <a:pt x="1292860" y="120396"/>
                    <a:pt x="1292860" y="120396"/>
                  </a:cubicBezTo>
                  <a:lnTo>
                    <a:pt x="1312926" y="120396"/>
                  </a:lnTo>
                  <a:cubicBezTo>
                    <a:pt x="1312926" y="148590"/>
                    <a:pt x="1312926" y="148590"/>
                    <a:pt x="1312926" y="148590"/>
                  </a:cubicBezTo>
                  <a:cubicBezTo>
                    <a:pt x="1312926" y="151003"/>
                    <a:pt x="1312926" y="154178"/>
                    <a:pt x="1312291" y="156083"/>
                  </a:cubicBezTo>
                  <a:cubicBezTo>
                    <a:pt x="1311656" y="161671"/>
                    <a:pt x="1306703" y="170561"/>
                    <a:pt x="1292225" y="170561"/>
                  </a:cubicBezTo>
                  <a:cubicBezTo>
                    <a:pt x="1277747" y="170561"/>
                    <a:pt x="1273429" y="161798"/>
                    <a:pt x="1272159" y="156083"/>
                  </a:cubicBezTo>
                  <a:cubicBezTo>
                    <a:pt x="1272159" y="154178"/>
                    <a:pt x="1271524" y="151003"/>
                    <a:pt x="1271524" y="148590"/>
                  </a:cubicBezTo>
                  <a:cubicBezTo>
                    <a:pt x="1271524" y="59563"/>
                    <a:pt x="1271524" y="59563"/>
                    <a:pt x="1271524" y="59563"/>
                  </a:cubicBezTo>
                  <a:cubicBezTo>
                    <a:pt x="1271524" y="56388"/>
                    <a:pt x="1272159" y="53340"/>
                    <a:pt x="1272794" y="50165"/>
                  </a:cubicBezTo>
                  <a:cubicBezTo>
                    <a:pt x="1273429" y="45847"/>
                    <a:pt x="1277747" y="36449"/>
                    <a:pt x="1292098" y="36449"/>
                  </a:cubicBezTo>
                  <a:cubicBezTo>
                    <a:pt x="1307084" y="36449"/>
                    <a:pt x="1310894" y="46482"/>
                    <a:pt x="1311402" y="50165"/>
                  </a:cubicBezTo>
                  <a:cubicBezTo>
                    <a:pt x="1312037" y="53340"/>
                    <a:pt x="1312037" y="57658"/>
                    <a:pt x="1312037" y="57658"/>
                  </a:cubicBezTo>
                  <a:cubicBezTo>
                    <a:pt x="1312037" y="68961"/>
                    <a:pt x="1312037" y="68961"/>
                    <a:pt x="1312037" y="68961"/>
                  </a:cubicBezTo>
                  <a:lnTo>
                    <a:pt x="1360678" y="68961"/>
                  </a:lnTo>
                  <a:cubicBezTo>
                    <a:pt x="1360678" y="61976"/>
                    <a:pt x="1360678" y="61976"/>
                    <a:pt x="1360678" y="61976"/>
                  </a:cubicBezTo>
                  <a:cubicBezTo>
                    <a:pt x="1360678" y="61976"/>
                    <a:pt x="1361313" y="55753"/>
                    <a:pt x="1360678" y="49403"/>
                  </a:cubicBezTo>
                  <a:cubicBezTo>
                    <a:pt x="1357122" y="12446"/>
                    <a:pt x="1327023" y="1143"/>
                    <a:pt x="1292098" y="1143"/>
                  </a:cubicBezTo>
                  <a:close/>
                  <a:moveTo>
                    <a:pt x="817880" y="6223"/>
                  </a:moveTo>
                  <a:cubicBezTo>
                    <a:pt x="817880" y="146685"/>
                    <a:pt x="817880" y="146685"/>
                    <a:pt x="817880" y="146685"/>
                  </a:cubicBezTo>
                  <a:cubicBezTo>
                    <a:pt x="817880" y="149860"/>
                    <a:pt x="817880" y="157353"/>
                    <a:pt x="818515" y="159258"/>
                  </a:cubicBezTo>
                  <a:cubicBezTo>
                    <a:pt x="821690" y="195580"/>
                    <a:pt x="850392" y="207645"/>
                    <a:pt x="885952" y="207645"/>
                  </a:cubicBezTo>
                  <a:cubicBezTo>
                    <a:pt x="922147" y="207645"/>
                    <a:pt x="950976" y="195707"/>
                    <a:pt x="954151" y="159258"/>
                  </a:cubicBezTo>
                  <a:cubicBezTo>
                    <a:pt x="954786" y="157353"/>
                    <a:pt x="954786" y="149860"/>
                    <a:pt x="954786" y="146685"/>
                  </a:cubicBezTo>
                  <a:lnTo>
                    <a:pt x="954786" y="6223"/>
                  </a:lnTo>
                  <a:lnTo>
                    <a:pt x="905510" y="6223"/>
                  </a:lnTo>
                  <a:cubicBezTo>
                    <a:pt x="905510" y="151130"/>
                    <a:pt x="905510" y="151130"/>
                    <a:pt x="905510" y="151130"/>
                  </a:cubicBezTo>
                  <a:cubicBezTo>
                    <a:pt x="905510" y="153543"/>
                    <a:pt x="905510" y="156210"/>
                    <a:pt x="904875" y="158623"/>
                  </a:cubicBezTo>
                  <a:cubicBezTo>
                    <a:pt x="904240" y="162941"/>
                    <a:pt x="899922" y="172339"/>
                    <a:pt x="886079" y="172339"/>
                  </a:cubicBezTo>
                  <a:cubicBezTo>
                    <a:pt x="872871" y="172339"/>
                    <a:pt x="868553" y="162941"/>
                    <a:pt x="867918" y="158623"/>
                  </a:cubicBezTo>
                  <a:cubicBezTo>
                    <a:pt x="867283" y="156210"/>
                    <a:pt x="867283" y="153543"/>
                    <a:pt x="867283" y="151130"/>
                  </a:cubicBezTo>
                  <a:cubicBezTo>
                    <a:pt x="867283" y="6223"/>
                    <a:pt x="867283" y="6223"/>
                    <a:pt x="867283" y="6223"/>
                  </a:cubicBezTo>
                  <a:close/>
                  <a:moveTo>
                    <a:pt x="703072" y="1270"/>
                  </a:moveTo>
                  <a:cubicBezTo>
                    <a:pt x="668655" y="1270"/>
                    <a:pt x="641223" y="12573"/>
                    <a:pt x="635635" y="44577"/>
                  </a:cubicBezTo>
                  <a:cubicBezTo>
                    <a:pt x="634365" y="52705"/>
                    <a:pt x="634365" y="60960"/>
                    <a:pt x="636270" y="70358"/>
                  </a:cubicBezTo>
                  <a:cubicBezTo>
                    <a:pt x="645033" y="109855"/>
                    <a:pt x="713232" y="121158"/>
                    <a:pt x="723138" y="146177"/>
                  </a:cubicBezTo>
                  <a:cubicBezTo>
                    <a:pt x="725043" y="151257"/>
                    <a:pt x="724408" y="156845"/>
                    <a:pt x="723773" y="160655"/>
                  </a:cubicBezTo>
                  <a:cubicBezTo>
                    <a:pt x="721868" y="167640"/>
                    <a:pt x="717423" y="173863"/>
                    <a:pt x="704977" y="173863"/>
                  </a:cubicBezTo>
                  <a:cubicBezTo>
                    <a:pt x="692531" y="173863"/>
                    <a:pt x="685673" y="166878"/>
                    <a:pt x="685673" y="156337"/>
                  </a:cubicBezTo>
                  <a:cubicBezTo>
                    <a:pt x="685673" y="137541"/>
                    <a:pt x="685673" y="137541"/>
                    <a:pt x="685673" y="137541"/>
                  </a:cubicBezTo>
                  <a:lnTo>
                    <a:pt x="633730" y="137541"/>
                  </a:lnTo>
                  <a:cubicBezTo>
                    <a:pt x="633730" y="152654"/>
                    <a:pt x="633730" y="152654"/>
                    <a:pt x="633730" y="152654"/>
                  </a:cubicBezTo>
                  <a:cubicBezTo>
                    <a:pt x="633730" y="195961"/>
                    <a:pt x="667512" y="208534"/>
                    <a:pt x="703707" y="208534"/>
                  </a:cubicBezTo>
                  <a:cubicBezTo>
                    <a:pt x="738632" y="208534"/>
                    <a:pt x="767461" y="196596"/>
                    <a:pt x="771906" y="164719"/>
                  </a:cubicBezTo>
                  <a:cubicBezTo>
                    <a:pt x="773811" y="147828"/>
                    <a:pt x="772541" y="137033"/>
                    <a:pt x="771271" y="132715"/>
                  </a:cubicBezTo>
                  <a:cubicBezTo>
                    <a:pt x="763143" y="92583"/>
                    <a:pt x="690626" y="80010"/>
                    <a:pt x="685038" y="57404"/>
                  </a:cubicBezTo>
                  <a:cubicBezTo>
                    <a:pt x="683768" y="53594"/>
                    <a:pt x="684403" y="49911"/>
                    <a:pt x="685038" y="47371"/>
                  </a:cubicBezTo>
                  <a:cubicBezTo>
                    <a:pt x="686308" y="41148"/>
                    <a:pt x="689991" y="34163"/>
                    <a:pt x="702564" y="34163"/>
                  </a:cubicBezTo>
                  <a:cubicBezTo>
                    <a:pt x="713867" y="34163"/>
                    <a:pt x="720090" y="41656"/>
                    <a:pt x="720090" y="51689"/>
                  </a:cubicBezTo>
                  <a:cubicBezTo>
                    <a:pt x="720090" y="64262"/>
                    <a:pt x="720090" y="64262"/>
                    <a:pt x="720090" y="64262"/>
                  </a:cubicBezTo>
                  <a:lnTo>
                    <a:pt x="768223" y="64262"/>
                  </a:lnTo>
                  <a:cubicBezTo>
                    <a:pt x="768223" y="50546"/>
                    <a:pt x="768223" y="50546"/>
                    <a:pt x="768223" y="50546"/>
                  </a:cubicBezTo>
                  <a:cubicBezTo>
                    <a:pt x="767969" y="8128"/>
                    <a:pt x="730504" y="1270"/>
                    <a:pt x="703072" y="1270"/>
                  </a:cubicBezTo>
                  <a:close/>
                  <a:moveTo>
                    <a:pt x="69977" y="0"/>
                  </a:moveTo>
                  <a:cubicBezTo>
                    <a:pt x="35687" y="0"/>
                    <a:pt x="7493" y="11938"/>
                    <a:pt x="2540" y="43815"/>
                  </a:cubicBezTo>
                  <a:cubicBezTo>
                    <a:pt x="635" y="52578"/>
                    <a:pt x="635" y="60198"/>
                    <a:pt x="2540" y="70104"/>
                  </a:cubicBezTo>
                  <a:cubicBezTo>
                    <a:pt x="11303" y="109728"/>
                    <a:pt x="80010" y="121666"/>
                    <a:pt x="90678" y="146685"/>
                  </a:cubicBezTo>
                  <a:cubicBezTo>
                    <a:pt x="92583" y="151003"/>
                    <a:pt x="91948" y="157353"/>
                    <a:pt x="90678" y="161163"/>
                  </a:cubicBezTo>
                  <a:cubicBezTo>
                    <a:pt x="89408" y="167386"/>
                    <a:pt x="85090" y="174371"/>
                    <a:pt x="71882" y="174371"/>
                  </a:cubicBezTo>
                  <a:cubicBezTo>
                    <a:pt x="59436" y="174371"/>
                    <a:pt x="52578" y="167386"/>
                    <a:pt x="52578" y="156845"/>
                  </a:cubicBezTo>
                  <a:cubicBezTo>
                    <a:pt x="51943" y="138049"/>
                    <a:pt x="51943" y="138049"/>
                    <a:pt x="51943" y="138049"/>
                  </a:cubicBezTo>
                  <a:lnTo>
                    <a:pt x="0" y="138049"/>
                  </a:lnTo>
                  <a:cubicBezTo>
                    <a:pt x="0" y="153162"/>
                    <a:pt x="0" y="153162"/>
                    <a:pt x="0" y="153162"/>
                  </a:cubicBezTo>
                  <a:cubicBezTo>
                    <a:pt x="0" y="196342"/>
                    <a:pt x="34163" y="209550"/>
                    <a:pt x="70231" y="209677"/>
                  </a:cubicBezTo>
                  <a:lnTo>
                    <a:pt x="70866" y="209677"/>
                  </a:lnTo>
                  <a:cubicBezTo>
                    <a:pt x="105664" y="209550"/>
                    <a:pt x="134874" y="197612"/>
                    <a:pt x="139192" y="165100"/>
                  </a:cubicBezTo>
                  <a:cubicBezTo>
                    <a:pt x="141732" y="148209"/>
                    <a:pt x="139827" y="136906"/>
                    <a:pt x="139192" y="133096"/>
                  </a:cubicBezTo>
                  <a:cubicBezTo>
                    <a:pt x="131064" y="91694"/>
                    <a:pt x="57277" y="79756"/>
                    <a:pt x="51689" y="57277"/>
                  </a:cubicBezTo>
                  <a:lnTo>
                    <a:pt x="51689" y="57023"/>
                  </a:lnTo>
                  <a:cubicBezTo>
                    <a:pt x="50419" y="52705"/>
                    <a:pt x="51054" y="48895"/>
                    <a:pt x="51054" y="46355"/>
                  </a:cubicBezTo>
                  <a:cubicBezTo>
                    <a:pt x="52324" y="40132"/>
                    <a:pt x="56642" y="33147"/>
                    <a:pt x="69215" y="33147"/>
                  </a:cubicBezTo>
                  <a:cubicBezTo>
                    <a:pt x="80518" y="33147"/>
                    <a:pt x="87376" y="40640"/>
                    <a:pt x="87376" y="51435"/>
                  </a:cubicBezTo>
                  <a:cubicBezTo>
                    <a:pt x="87376" y="63373"/>
                    <a:pt x="87376" y="63373"/>
                    <a:pt x="87376" y="63373"/>
                  </a:cubicBezTo>
                  <a:lnTo>
                    <a:pt x="136017" y="63373"/>
                  </a:lnTo>
                  <a:cubicBezTo>
                    <a:pt x="136017" y="49657"/>
                    <a:pt x="136017" y="49657"/>
                    <a:pt x="136017" y="49657"/>
                  </a:cubicBezTo>
                  <a:cubicBezTo>
                    <a:pt x="136144" y="6985"/>
                    <a:pt x="97536" y="0"/>
                    <a:pt x="69977" y="0"/>
                  </a:cubicBezTo>
                  <a:close/>
                </a:path>
              </a:pathLst>
            </a:custGeom>
            <a:solidFill>
              <a:srgbClr val="FFFFFF"/>
            </a:solidFill>
          </p:spPr>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888655" cy="1197292"/>
            <a:chOff x="0" y="0"/>
            <a:chExt cx="9888652" cy="1197292"/>
          </a:xfrm>
        </p:grpSpPr>
        <p:sp>
          <p:nvSpPr>
            <p:cNvPr name="Freeform 3" id="3"/>
            <p:cNvSpPr/>
            <p:nvPr/>
          </p:nvSpPr>
          <p:spPr>
            <a:xfrm flipH="false" flipV="false" rot="0">
              <a:off x="0" y="0"/>
              <a:ext cx="9888601" cy="1197229"/>
            </a:xfrm>
            <a:custGeom>
              <a:avLst/>
              <a:gdLst/>
              <a:ahLst/>
              <a:cxnLst/>
              <a:rect r="r" b="b" t="t" l="l"/>
              <a:pathLst>
                <a:path h="1197229" w="9888601">
                  <a:moveTo>
                    <a:pt x="0" y="0"/>
                  </a:moveTo>
                  <a:lnTo>
                    <a:pt x="0" y="1197229"/>
                  </a:lnTo>
                  <a:lnTo>
                    <a:pt x="9888601" y="1197229"/>
                  </a:lnTo>
                  <a:lnTo>
                    <a:pt x="9888601" y="0"/>
                  </a:lnTo>
                  <a:close/>
                </a:path>
              </a:pathLst>
            </a:custGeom>
            <a:solidFill>
              <a:srgbClr val="193EB0"/>
            </a:solidFill>
          </p:spPr>
        </p:sp>
      </p:grpSp>
      <p:sp>
        <p:nvSpPr>
          <p:cNvPr name="Freeform 4" id="4"/>
          <p:cNvSpPr/>
          <p:nvPr/>
        </p:nvSpPr>
        <p:spPr>
          <a:xfrm flipH="false" flipV="false" rot="0">
            <a:off x="564909" y="6204680"/>
            <a:ext cx="8443322" cy="48711"/>
          </a:xfrm>
          <a:custGeom>
            <a:avLst/>
            <a:gdLst/>
            <a:ahLst/>
            <a:cxnLst/>
            <a:rect r="r" b="b" t="t" l="l"/>
            <a:pathLst>
              <a:path h="48711" w="8443322">
                <a:moveTo>
                  <a:pt x="0" y="0"/>
                </a:moveTo>
                <a:lnTo>
                  <a:pt x="8443322" y="0"/>
                </a:lnTo>
                <a:lnTo>
                  <a:pt x="8443322" y="48711"/>
                </a:lnTo>
                <a:lnTo>
                  <a:pt x="0" y="4871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5" id="5"/>
          <p:cNvSpPr txBox="true"/>
          <p:nvPr/>
        </p:nvSpPr>
        <p:spPr>
          <a:xfrm rot="0">
            <a:off x="499272" y="2306679"/>
            <a:ext cx="8829572" cy="3098806"/>
          </a:xfrm>
          <a:prstGeom prst="rect">
            <a:avLst/>
          </a:prstGeom>
        </p:spPr>
        <p:txBody>
          <a:bodyPr anchor="t" rtlCol="false" tIns="0" lIns="0" bIns="0" rIns="0">
            <a:spAutoFit/>
          </a:bodyPr>
          <a:lstStyle/>
          <a:p>
            <a:pPr algn="l">
              <a:lnSpc>
                <a:spcPts val="3499"/>
              </a:lnSpc>
            </a:pPr>
            <a:r>
              <a:rPr lang="en-US" sz="2499">
                <a:solidFill>
                  <a:srgbClr val="000000"/>
                </a:solidFill>
                <a:latin typeface="Arial MT Pro"/>
                <a:ea typeface="Arial MT Pro"/>
                <a:cs typeface="Arial MT Pro"/>
                <a:sym typeface="Arial MT Pro"/>
              </a:rPr>
              <a:t>Deepfakes—synthetic media created via advanced generative models—pose a critical and growing threat to information integrity and public trust.</a:t>
            </a:r>
          </a:p>
          <a:p>
            <a:pPr algn="l">
              <a:lnSpc>
                <a:spcPts val="3499"/>
              </a:lnSpc>
            </a:pPr>
          </a:p>
          <a:p>
            <a:pPr algn="l">
              <a:lnSpc>
                <a:spcPts val="3499"/>
              </a:lnSpc>
              <a:spcBef>
                <a:spcPct val="0"/>
              </a:spcBef>
            </a:pPr>
            <a:r>
              <a:rPr lang="en-US" sz="2499">
                <a:solidFill>
                  <a:srgbClr val="000000"/>
                </a:solidFill>
                <a:latin typeface="Arial MT Pro"/>
                <a:ea typeface="Arial MT Pro"/>
                <a:cs typeface="Arial MT Pro"/>
                <a:sym typeface="Arial MT Pro"/>
              </a:rPr>
              <a:t>The technology is rapidly advancing, making detection increasingly difficult for both human perception and traditional algorithms.</a:t>
            </a:r>
          </a:p>
        </p:txBody>
      </p:sp>
      <p:sp>
        <p:nvSpPr>
          <p:cNvPr name="TextBox 6" id="6"/>
          <p:cNvSpPr txBox="true"/>
          <p:nvPr/>
        </p:nvSpPr>
        <p:spPr>
          <a:xfrm rot="0">
            <a:off x="572595" y="6307112"/>
            <a:ext cx="2208266" cy="246974"/>
          </a:xfrm>
          <a:prstGeom prst="rect">
            <a:avLst/>
          </a:prstGeom>
        </p:spPr>
        <p:txBody>
          <a:bodyPr anchor="t" rtlCol="false" tIns="0" lIns="0" bIns="0" rIns="0">
            <a:spAutoFit/>
          </a:bodyPr>
          <a:lstStyle/>
          <a:p>
            <a:pPr algn="l">
              <a:lnSpc>
                <a:spcPts val="1819"/>
              </a:lnSpc>
            </a:pPr>
            <a:r>
              <a:rPr lang="en-US" sz="1299">
                <a:solidFill>
                  <a:srgbClr val="7F7F7F"/>
                </a:solidFill>
                <a:latin typeface="Arial MT Pro"/>
                <a:ea typeface="Arial MT Pro"/>
                <a:cs typeface="Arial MT Pro"/>
                <a:sym typeface="Arial MT Pro"/>
              </a:rPr>
              <a:t>Samsung Innovation Campus</a:t>
            </a:r>
          </a:p>
        </p:txBody>
      </p:sp>
      <p:sp>
        <p:nvSpPr>
          <p:cNvPr name="TextBox 7" id="7"/>
          <p:cNvSpPr txBox="true"/>
          <p:nvPr/>
        </p:nvSpPr>
        <p:spPr>
          <a:xfrm rot="0">
            <a:off x="499272" y="1418949"/>
            <a:ext cx="9027763" cy="630555"/>
          </a:xfrm>
          <a:prstGeom prst="rect">
            <a:avLst/>
          </a:prstGeom>
        </p:spPr>
        <p:txBody>
          <a:bodyPr anchor="t" rtlCol="false" tIns="0" lIns="0" bIns="0" rIns="0">
            <a:spAutoFit/>
          </a:bodyPr>
          <a:lstStyle/>
          <a:p>
            <a:pPr algn="l">
              <a:lnSpc>
                <a:spcPts val="4620"/>
              </a:lnSpc>
              <a:spcBef>
                <a:spcPct val="0"/>
              </a:spcBef>
            </a:pPr>
            <a:r>
              <a:rPr lang="en-US" b="true" sz="3300">
                <a:solidFill>
                  <a:srgbClr val="000000"/>
                </a:solidFill>
                <a:latin typeface="Arial MT Pro Bold"/>
                <a:ea typeface="Arial MT Pro Bold"/>
                <a:cs typeface="Arial MT Pro Bold"/>
                <a:sym typeface="Arial MT Pro Bold"/>
              </a:rPr>
              <a:t>Introduction</a:t>
            </a:r>
          </a:p>
        </p:txBody>
      </p:sp>
      <p:sp>
        <p:nvSpPr>
          <p:cNvPr name="Freeform 8" id="8"/>
          <p:cNvSpPr/>
          <p:nvPr/>
        </p:nvSpPr>
        <p:spPr>
          <a:xfrm flipH="false" flipV="false" rot="0">
            <a:off x="499272" y="2009499"/>
            <a:ext cx="2506161" cy="38100"/>
          </a:xfrm>
          <a:custGeom>
            <a:avLst/>
            <a:gdLst/>
            <a:ahLst/>
            <a:cxnLst/>
            <a:rect r="r" b="b" t="t" l="l"/>
            <a:pathLst>
              <a:path h="38100" w="2506161">
                <a:moveTo>
                  <a:pt x="0" y="0"/>
                </a:moveTo>
                <a:lnTo>
                  <a:pt x="2506161" y="0"/>
                </a:lnTo>
                <a:lnTo>
                  <a:pt x="2506161" y="38100"/>
                </a:lnTo>
                <a:lnTo>
                  <a:pt x="0" y="381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9" id="9"/>
          <p:cNvSpPr txBox="true"/>
          <p:nvPr/>
        </p:nvSpPr>
        <p:spPr>
          <a:xfrm rot="0">
            <a:off x="406332" y="531971"/>
            <a:ext cx="1694557" cy="578492"/>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Arial MT Pro"/>
                <a:ea typeface="Arial MT Pro"/>
                <a:cs typeface="Arial MT Pro"/>
                <a:sym typeface="Arial MT Pro"/>
              </a:rPr>
              <a:t>Project 3</a:t>
            </a:r>
          </a:p>
          <a:p>
            <a:pPr algn="l">
              <a:lnSpc>
                <a:spcPts val="2239"/>
              </a:lnSpc>
              <a:spcBef>
                <a:spcPct val="0"/>
              </a:spcBef>
            </a:pPr>
            <a:r>
              <a:rPr lang="en-US" sz="1599">
                <a:solidFill>
                  <a:srgbClr val="FFFFFF"/>
                </a:solidFill>
                <a:latin typeface="Arial MT Pro"/>
                <a:ea typeface="Arial MT Pro"/>
                <a:cs typeface="Arial MT Pro"/>
                <a:sym typeface="Arial MT Pro"/>
              </a:rPr>
              <a:t>Graduation Project</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888655" cy="1197292"/>
            <a:chOff x="0" y="0"/>
            <a:chExt cx="9888652" cy="1197292"/>
          </a:xfrm>
        </p:grpSpPr>
        <p:sp>
          <p:nvSpPr>
            <p:cNvPr name="Freeform 3" id="3"/>
            <p:cNvSpPr/>
            <p:nvPr/>
          </p:nvSpPr>
          <p:spPr>
            <a:xfrm flipH="false" flipV="false" rot="0">
              <a:off x="0" y="0"/>
              <a:ext cx="9888601" cy="1197229"/>
            </a:xfrm>
            <a:custGeom>
              <a:avLst/>
              <a:gdLst/>
              <a:ahLst/>
              <a:cxnLst/>
              <a:rect r="r" b="b" t="t" l="l"/>
              <a:pathLst>
                <a:path h="1197229" w="9888601">
                  <a:moveTo>
                    <a:pt x="0" y="0"/>
                  </a:moveTo>
                  <a:lnTo>
                    <a:pt x="0" y="1197229"/>
                  </a:lnTo>
                  <a:lnTo>
                    <a:pt x="9888601" y="1197229"/>
                  </a:lnTo>
                  <a:lnTo>
                    <a:pt x="9888601" y="0"/>
                  </a:lnTo>
                  <a:close/>
                </a:path>
              </a:pathLst>
            </a:custGeom>
            <a:solidFill>
              <a:srgbClr val="193EB0"/>
            </a:solidFill>
          </p:spPr>
        </p:sp>
      </p:grpSp>
      <p:sp>
        <p:nvSpPr>
          <p:cNvPr name="Freeform 4" id="4"/>
          <p:cNvSpPr/>
          <p:nvPr/>
        </p:nvSpPr>
        <p:spPr>
          <a:xfrm flipH="false" flipV="false" rot="0">
            <a:off x="564909" y="6204680"/>
            <a:ext cx="8443322" cy="48711"/>
          </a:xfrm>
          <a:custGeom>
            <a:avLst/>
            <a:gdLst/>
            <a:ahLst/>
            <a:cxnLst/>
            <a:rect r="r" b="b" t="t" l="l"/>
            <a:pathLst>
              <a:path h="48711" w="8443322">
                <a:moveTo>
                  <a:pt x="0" y="0"/>
                </a:moveTo>
                <a:lnTo>
                  <a:pt x="8443322" y="0"/>
                </a:lnTo>
                <a:lnTo>
                  <a:pt x="8443322" y="48711"/>
                </a:lnTo>
                <a:lnTo>
                  <a:pt x="0" y="4871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685800" y="1722133"/>
            <a:ext cx="3413734" cy="3413734"/>
          </a:xfrm>
          <a:custGeom>
            <a:avLst/>
            <a:gdLst/>
            <a:ahLst/>
            <a:cxnLst/>
            <a:rect r="r" b="b" t="t" l="l"/>
            <a:pathLst>
              <a:path h="3413734" w="3413734">
                <a:moveTo>
                  <a:pt x="0" y="0"/>
                </a:moveTo>
                <a:lnTo>
                  <a:pt x="3413734" y="0"/>
                </a:lnTo>
                <a:lnTo>
                  <a:pt x="3413734" y="3413734"/>
                </a:lnTo>
                <a:lnTo>
                  <a:pt x="0" y="3413734"/>
                </a:lnTo>
                <a:lnTo>
                  <a:pt x="0" y="0"/>
                </a:lnTo>
                <a:close/>
              </a:path>
            </a:pathLst>
          </a:custGeom>
          <a:blipFill>
            <a:blip r:embed="rId4"/>
            <a:stretch>
              <a:fillRect l="0" t="0" r="0" b="0"/>
            </a:stretch>
          </a:blipFill>
        </p:spPr>
      </p:sp>
      <p:sp>
        <p:nvSpPr>
          <p:cNvPr name="Freeform 6" id="6"/>
          <p:cNvSpPr/>
          <p:nvPr/>
        </p:nvSpPr>
        <p:spPr>
          <a:xfrm flipH="false" flipV="false" rot="0">
            <a:off x="5787416" y="1722133"/>
            <a:ext cx="3413734" cy="3413734"/>
          </a:xfrm>
          <a:custGeom>
            <a:avLst/>
            <a:gdLst/>
            <a:ahLst/>
            <a:cxnLst/>
            <a:rect r="r" b="b" t="t" l="l"/>
            <a:pathLst>
              <a:path h="3413734" w="3413734">
                <a:moveTo>
                  <a:pt x="0" y="0"/>
                </a:moveTo>
                <a:lnTo>
                  <a:pt x="3413734" y="0"/>
                </a:lnTo>
                <a:lnTo>
                  <a:pt x="3413734" y="3413734"/>
                </a:lnTo>
                <a:lnTo>
                  <a:pt x="0" y="3413734"/>
                </a:lnTo>
                <a:lnTo>
                  <a:pt x="0" y="0"/>
                </a:lnTo>
                <a:close/>
              </a:path>
            </a:pathLst>
          </a:custGeom>
          <a:blipFill>
            <a:blip r:embed="rId5"/>
            <a:stretch>
              <a:fillRect l="0" t="0" r="0" b="0"/>
            </a:stretch>
          </a:blipFill>
        </p:spPr>
      </p:sp>
      <p:sp>
        <p:nvSpPr>
          <p:cNvPr name="TextBox 7" id="7"/>
          <p:cNvSpPr txBox="true"/>
          <p:nvPr/>
        </p:nvSpPr>
        <p:spPr>
          <a:xfrm rot="0">
            <a:off x="572595" y="6307112"/>
            <a:ext cx="2208266" cy="246974"/>
          </a:xfrm>
          <a:prstGeom prst="rect">
            <a:avLst/>
          </a:prstGeom>
        </p:spPr>
        <p:txBody>
          <a:bodyPr anchor="t" rtlCol="false" tIns="0" lIns="0" bIns="0" rIns="0">
            <a:spAutoFit/>
          </a:bodyPr>
          <a:lstStyle/>
          <a:p>
            <a:pPr algn="l">
              <a:lnSpc>
                <a:spcPts val="1819"/>
              </a:lnSpc>
            </a:pPr>
            <a:r>
              <a:rPr lang="en-US" sz="1299">
                <a:solidFill>
                  <a:srgbClr val="7F7F7F"/>
                </a:solidFill>
                <a:latin typeface="Arial MT Pro"/>
                <a:ea typeface="Arial MT Pro"/>
                <a:cs typeface="Arial MT Pro"/>
                <a:sym typeface="Arial MT Pro"/>
              </a:rPr>
              <a:t>Samsung Innovation Campus</a:t>
            </a:r>
          </a:p>
        </p:txBody>
      </p:sp>
      <p:sp>
        <p:nvSpPr>
          <p:cNvPr name="TextBox 8" id="8"/>
          <p:cNvSpPr txBox="true"/>
          <p:nvPr/>
        </p:nvSpPr>
        <p:spPr>
          <a:xfrm rot="0">
            <a:off x="1868122" y="5268618"/>
            <a:ext cx="1049090" cy="537845"/>
          </a:xfrm>
          <a:prstGeom prst="rect">
            <a:avLst/>
          </a:prstGeom>
        </p:spPr>
        <p:txBody>
          <a:bodyPr anchor="t" rtlCol="false" tIns="0" lIns="0" bIns="0" rIns="0">
            <a:spAutoFit/>
          </a:bodyPr>
          <a:lstStyle/>
          <a:p>
            <a:pPr algn="ctr">
              <a:lnSpc>
                <a:spcPts val="4480"/>
              </a:lnSpc>
            </a:pPr>
            <a:r>
              <a:rPr lang="en-US" sz="3200" b="true">
                <a:solidFill>
                  <a:srgbClr val="FF2828"/>
                </a:solidFill>
                <a:latin typeface="Canva Sans Bold"/>
                <a:ea typeface="Canva Sans Bold"/>
                <a:cs typeface="Canva Sans Bold"/>
                <a:sym typeface="Canva Sans Bold"/>
              </a:rPr>
              <a:t>Fake</a:t>
            </a:r>
          </a:p>
        </p:txBody>
      </p:sp>
      <p:sp>
        <p:nvSpPr>
          <p:cNvPr name="TextBox 9" id="9"/>
          <p:cNvSpPr txBox="true"/>
          <p:nvPr/>
        </p:nvSpPr>
        <p:spPr>
          <a:xfrm rot="0">
            <a:off x="7064318" y="5268618"/>
            <a:ext cx="859929" cy="537845"/>
          </a:xfrm>
          <a:prstGeom prst="rect">
            <a:avLst/>
          </a:prstGeom>
        </p:spPr>
        <p:txBody>
          <a:bodyPr anchor="t" rtlCol="false" tIns="0" lIns="0" bIns="0" rIns="0">
            <a:spAutoFit/>
          </a:bodyPr>
          <a:lstStyle/>
          <a:p>
            <a:pPr algn="ctr">
              <a:lnSpc>
                <a:spcPts val="4480"/>
              </a:lnSpc>
            </a:pPr>
            <a:r>
              <a:rPr lang="en-US" b="true" sz="3200">
                <a:solidFill>
                  <a:srgbClr val="00BF63"/>
                </a:solidFill>
                <a:latin typeface="Canva Sans Bold"/>
                <a:ea typeface="Canva Sans Bold"/>
                <a:cs typeface="Canva Sans Bold"/>
                <a:sym typeface="Canva Sans Bold"/>
              </a:rPr>
              <a:t>Real</a:t>
            </a:r>
          </a:p>
        </p:txBody>
      </p:sp>
      <p:sp>
        <p:nvSpPr>
          <p:cNvPr name="TextBox 10" id="10"/>
          <p:cNvSpPr txBox="true"/>
          <p:nvPr/>
        </p:nvSpPr>
        <p:spPr>
          <a:xfrm rot="0">
            <a:off x="406332" y="531971"/>
            <a:ext cx="1694557" cy="578492"/>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Arial MT Pro"/>
                <a:ea typeface="Arial MT Pro"/>
                <a:cs typeface="Arial MT Pro"/>
                <a:sym typeface="Arial MT Pro"/>
              </a:rPr>
              <a:t>Project 3</a:t>
            </a:r>
          </a:p>
          <a:p>
            <a:pPr algn="l">
              <a:lnSpc>
                <a:spcPts val="2239"/>
              </a:lnSpc>
              <a:spcBef>
                <a:spcPct val="0"/>
              </a:spcBef>
            </a:pPr>
            <a:r>
              <a:rPr lang="en-US" sz="1599">
                <a:solidFill>
                  <a:srgbClr val="FFFFFF"/>
                </a:solidFill>
                <a:latin typeface="Arial MT Pro"/>
                <a:ea typeface="Arial MT Pro"/>
                <a:cs typeface="Arial MT Pro"/>
                <a:sym typeface="Arial MT Pro"/>
              </a:rPr>
              <a:t>Graduation Project</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888655" cy="1197292"/>
            <a:chOff x="0" y="0"/>
            <a:chExt cx="9888652" cy="1197292"/>
          </a:xfrm>
        </p:grpSpPr>
        <p:sp>
          <p:nvSpPr>
            <p:cNvPr name="Freeform 3" id="3"/>
            <p:cNvSpPr/>
            <p:nvPr/>
          </p:nvSpPr>
          <p:spPr>
            <a:xfrm flipH="false" flipV="false" rot="0">
              <a:off x="0" y="0"/>
              <a:ext cx="9888601" cy="1197229"/>
            </a:xfrm>
            <a:custGeom>
              <a:avLst/>
              <a:gdLst/>
              <a:ahLst/>
              <a:cxnLst/>
              <a:rect r="r" b="b" t="t" l="l"/>
              <a:pathLst>
                <a:path h="1197229" w="9888601">
                  <a:moveTo>
                    <a:pt x="0" y="0"/>
                  </a:moveTo>
                  <a:lnTo>
                    <a:pt x="0" y="1197229"/>
                  </a:lnTo>
                  <a:lnTo>
                    <a:pt x="9888601" y="1197229"/>
                  </a:lnTo>
                  <a:lnTo>
                    <a:pt x="9888601" y="0"/>
                  </a:lnTo>
                  <a:close/>
                </a:path>
              </a:pathLst>
            </a:custGeom>
            <a:solidFill>
              <a:srgbClr val="193EB0"/>
            </a:solidFill>
          </p:spPr>
        </p:sp>
      </p:grpSp>
      <p:sp>
        <p:nvSpPr>
          <p:cNvPr name="Freeform 4" id="4"/>
          <p:cNvSpPr/>
          <p:nvPr/>
        </p:nvSpPr>
        <p:spPr>
          <a:xfrm flipH="false" flipV="false" rot="0">
            <a:off x="564909" y="6204680"/>
            <a:ext cx="8443322" cy="48711"/>
          </a:xfrm>
          <a:custGeom>
            <a:avLst/>
            <a:gdLst/>
            <a:ahLst/>
            <a:cxnLst/>
            <a:rect r="r" b="b" t="t" l="l"/>
            <a:pathLst>
              <a:path h="48711" w="8443322">
                <a:moveTo>
                  <a:pt x="0" y="0"/>
                </a:moveTo>
                <a:lnTo>
                  <a:pt x="8443322" y="0"/>
                </a:lnTo>
                <a:lnTo>
                  <a:pt x="8443322" y="48711"/>
                </a:lnTo>
                <a:lnTo>
                  <a:pt x="0" y="4871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418587" y="2106353"/>
            <a:ext cx="864834" cy="860177"/>
          </a:xfrm>
          <a:custGeom>
            <a:avLst/>
            <a:gdLst/>
            <a:ahLst/>
            <a:cxnLst/>
            <a:rect r="r" b="b" t="t" l="l"/>
            <a:pathLst>
              <a:path h="860177" w="864834">
                <a:moveTo>
                  <a:pt x="0" y="0"/>
                </a:moveTo>
                <a:lnTo>
                  <a:pt x="864835" y="0"/>
                </a:lnTo>
                <a:lnTo>
                  <a:pt x="864835" y="860177"/>
                </a:lnTo>
                <a:lnTo>
                  <a:pt x="0" y="860177"/>
                </a:lnTo>
                <a:lnTo>
                  <a:pt x="0" y="0"/>
                </a:lnTo>
                <a:close/>
              </a:path>
            </a:pathLst>
          </a:custGeom>
          <a:blipFill>
            <a:blip r:embed="rId4"/>
            <a:stretch>
              <a:fillRect l="0" t="-541" r="0" b="0"/>
            </a:stretch>
          </a:blipFill>
        </p:spPr>
      </p:sp>
      <p:sp>
        <p:nvSpPr>
          <p:cNvPr name="Freeform 6" id="6"/>
          <p:cNvSpPr/>
          <p:nvPr/>
        </p:nvSpPr>
        <p:spPr>
          <a:xfrm flipH="false" flipV="false" rot="0">
            <a:off x="2549061" y="3140153"/>
            <a:ext cx="864834" cy="864834"/>
          </a:xfrm>
          <a:custGeom>
            <a:avLst/>
            <a:gdLst/>
            <a:ahLst/>
            <a:cxnLst/>
            <a:rect r="r" b="b" t="t" l="l"/>
            <a:pathLst>
              <a:path h="864834" w="864834">
                <a:moveTo>
                  <a:pt x="0" y="0"/>
                </a:moveTo>
                <a:lnTo>
                  <a:pt x="864834" y="0"/>
                </a:lnTo>
                <a:lnTo>
                  <a:pt x="864834" y="864834"/>
                </a:lnTo>
                <a:lnTo>
                  <a:pt x="0" y="864834"/>
                </a:lnTo>
                <a:lnTo>
                  <a:pt x="0" y="0"/>
                </a:lnTo>
                <a:close/>
              </a:path>
            </a:pathLst>
          </a:custGeom>
          <a:blipFill>
            <a:blip r:embed="rId5"/>
            <a:stretch>
              <a:fillRect l="0" t="0" r="0" b="0"/>
            </a:stretch>
          </a:blipFill>
        </p:spPr>
      </p:sp>
      <p:sp>
        <p:nvSpPr>
          <p:cNvPr name="Freeform 7" id="7"/>
          <p:cNvSpPr/>
          <p:nvPr/>
        </p:nvSpPr>
        <p:spPr>
          <a:xfrm flipH="false" flipV="false" rot="0">
            <a:off x="1513470" y="3140153"/>
            <a:ext cx="864834" cy="864834"/>
          </a:xfrm>
          <a:custGeom>
            <a:avLst/>
            <a:gdLst/>
            <a:ahLst/>
            <a:cxnLst/>
            <a:rect r="r" b="b" t="t" l="l"/>
            <a:pathLst>
              <a:path h="864834" w="864834">
                <a:moveTo>
                  <a:pt x="0" y="0"/>
                </a:moveTo>
                <a:lnTo>
                  <a:pt x="864834" y="0"/>
                </a:lnTo>
                <a:lnTo>
                  <a:pt x="864834" y="864834"/>
                </a:lnTo>
                <a:lnTo>
                  <a:pt x="0" y="864834"/>
                </a:lnTo>
                <a:lnTo>
                  <a:pt x="0" y="0"/>
                </a:lnTo>
                <a:close/>
              </a:path>
            </a:pathLst>
          </a:custGeom>
          <a:blipFill>
            <a:blip r:embed="rId6"/>
            <a:stretch>
              <a:fillRect l="0" t="0" r="0" b="0"/>
            </a:stretch>
          </a:blipFill>
        </p:spPr>
      </p:sp>
      <p:sp>
        <p:nvSpPr>
          <p:cNvPr name="Freeform 8" id="8"/>
          <p:cNvSpPr/>
          <p:nvPr/>
        </p:nvSpPr>
        <p:spPr>
          <a:xfrm flipH="false" flipV="false" rot="0">
            <a:off x="418587" y="3140153"/>
            <a:ext cx="864834" cy="864834"/>
          </a:xfrm>
          <a:custGeom>
            <a:avLst/>
            <a:gdLst/>
            <a:ahLst/>
            <a:cxnLst/>
            <a:rect r="r" b="b" t="t" l="l"/>
            <a:pathLst>
              <a:path h="864834" w="864834">
                <a:moveTo>
                  <a:pt x="0" y="0"/>
                </a:moveTo>
                <a:lnTo>
                  <a:pt x="864835" y="0"/>
                </a:lnTo>
                <a:lnTo>
                  <a:pt x="864835" y="864834"/>
                </a:lnTo>
                <a:lnTo>
                  <a:pt x="0" y="864834"/>
                </a:lnTo>
                <a:lnTo>
                  <a:pt x="0" y="0"/>
                </a:lnTo>
                <a:close/>
              </a:path>
            </a:pathLst>
          </a:custGeom>
          <a:blipFill>
            <a:blip r:embed="rId7"/>
            <a:stretch>
              <a:fillRect l="0" t="0" r="0" b="0"/>
            </a:stretch>
          </a:blipFill>
        </p:spPr>
      </p:sp>
      <p:sp>
        <p:nvSpPr>
          <p:cNvPr name="Freeform 9" id="9"/>
          <p:cNvSpPr/>
          <p:nvPr/>
        </p:nvSpPr>
        <p:spPr>
          <a:xfrm flipH="false" flipV="false" rot="0">
            <a:off x="3581045" y="2106353"/>
            <a:ext cx="899339" cy="860177"/>
          </a:xfrm>
          <a:custGeom>
            <a:avLst/>
            <a:gdLst/>
            <a:ahLst/>
            <a:cxnLst/>
            <a:rect r="r" b="b" t="t" l="l"/>
            <a:pathLst>
              <a:path h="860177" w="899339">
                <a:moveTo>
                  <a:pt x="0" y="0"/>
                </a:moveTo>
                <a:lnTo>
                  <a:pt x="899339" y="0"/>
                </a:lnTo>
                <a:lnTo>
                  <a:pt x="899339" y="860177"/>
                </a:lnTo>
                <a:lnTo>
                  <a:pt x="0" y="860177"/>
                </a:lnTo>
                <a:lnTo>
                  <a:pt x="0" y="0"/>
                </a:lnTo>
                <a:close/>
              </a:path>
            </a:pathLst>
          </a:custGeom>
          <a:blipFill>
            <a:blip r:embed="rId8"/>
            <a:stretch>
              <a:fillRect l="0" t="-2276" r="0" b="-2276"/>
            </a:stretch>
          </a:blipFill>
        </p:spPr>
      </p:sp>
      <p:sp>
        <p:nvSpPr>
          <p:cNvPr name="Freeform 10" id="10"/>
          <p:cNvSpPr/>
          <p:nvPr/>
        </p:nvSpPr>
        <p:spPr>
          <a:xfrm flipH="false" flipV="false" rot="0">
            <a:off x="2549061" y="2106353"/>
            <a:ext cx="860177" cy="860177"/>
          </a:xfrm>
          <a:custGeom>
            <a:avLst/>
            <a:gdLst/>
            <a:ahLst/>
            <a:cxnLst/>
            <a:rect r="r" b="b" t="t" l="l"/>
            <a:pathLst>
              <a:path h="860177" w="860177">
                <a:moveTo>
                  <a:pt x="0" y="0"/>
                </a:moveTo>
                <a:lnTo>
                  <a:pt x="860177" y="0"/>
                </a:lnTo>
                <a:lnTo>
                  <a:pt x="860177" y="860177"/>
                </a:lnTo>
                <a:lnTo>
                  <a:pt x="0" y="860177"/>
                </a:lnTo>
                <a:lnTo>
                  <a:pt x="0" y="0"/>
                </a:lnTo>
                <a:close/>
              </a:path>
            </a:pathLst>
          </a:custGeom>
          <a:blipFill>
            <a:blip r:embed="rId9"/>
            <a:stretch>
              <a:fillRect l="0" t="0" r="0" b="0"/>
            </a:stretch>
          </a:blipFill>
        </p:spPr>
      </p:sp>
      <p:sp>
        <p:nvSpPr>
          <p:cNvPr name="Freeform 11" id="11"/>
          <p:cNvSpPr/>
          <p:nvPr/>
        </p:nvSpPr>
        <p:spPr>
          <a:xfrm flipH="false" flipV="false" rot="0">
            <a:off x="1513470" y="2106353"/>
            <a:ext cx="860177" cy="860177"/>
          </a:xfrm>
          <a:custGeom>
            <a:avLst/>
            <a:gdLst/>
            <a:ahLst/>
            <a:cxnLst/>
            <a:rect r="r" b="b" t="t" l="l"/>
            <a:pathLst>
              <a:path h="860177" w="860177">
                <a:moveTo>
                  <a:pt x="0" y="0"/>
                </a:moveTo>
                <a:lnTo>
                  <a:pt x="860177" y="0"/>
                </a:lnTo>
                <a:lnTo>
                  <a:pt x="860177" y="860177"/>
                </a:lnTo>
                <a:lnTo>
                  <a:pt x="0" y="860177"/>
                </a:lnTo>
                <a:lnTo>
                  <a:pt x="0" y="0"/>
                </a:lnTo>
                <a:close/>
              </a:path>
            </a:pathLst>
          </a:custGeom>
          <a:blipFill>
            <a:blip r:embed="rId10"/>
            <a:stretch>
              <a:fillRect l="0" t="0" r="0" b="0"/>
            </a:stretch>
          </a:blipFill>
        </p:spPr>
      </p:sp>
      <p:sp>
        <p:nvSpPr>
          <p:cNvPr name="Freeform 12" id="12"/>
          <p:cNvSpPr/>
          <p:nvPr/>
        </p:nvSpPr>
        <p:spPr>
          <a:xfrm flipH="false" flipV="false" rot="0">
            <a:off x="3585345" y="3140153"/>
            <a:ext cx="864834" cy="864834"/>
          </a:xfrm>
          <a:custGeom>
            <a:avLst/>
            <a:gdLst/>
            <a:ahLst/>
            <a:cxnLst/>
            <a:rect r="r" b="b" t="t" l="l"/>
            <a:pathLst>
              <a:path h="864834" w="864834">
                <a:moveTo>
                  <a:pt x="0" y="0"/>
                </a:moveTo>
                <a:lnTo>
                  <a:pt x="864834" y="0"/>
                </a:lnTo>
                <a:lnTo>
                  <a:pt x="864834" y="864834"/>
                </a:lnTo>
                <a:lnTo>
                  <a:pt x="0" y="864834"/>
                </a:lnTo>
                <a:lnTo>
                  <a:pt x="0" y="0"/>
                </a:lnTo>
                <a:close/>
              </a:path>
            </a:pathLst>
          </a:custGeom>
          <a:blipFill>
            <a:blip r:embed="rId11"/>
            <a:stretch>
              <a:fillRect l="0" t="0" r="0" b="0"/>
            </a:stretch>
          </a:blipFill>
        </p:spPr>
      </p:sp>
      <p:sp>
        <p:nvSpPr>
          <p:cNvPr name="Freeform 13" id="13"/>
          <p:cNvSpPr/>
          <p:nvPr/>
        </p:nvSpPr>
        <p:spPr>
          <a:xfrm flipH="false" flipV="false" rot="0">
            <a:off x="5136800" y="2106353"/>
            <a:ext cx="860177" cy="860177"/>
          </a:xfrm>
          <a:custGeom>
            <a:avLst/>
            <a:gdLst/>
            <a:ahLst/>
            <a:cxnLst/>
            <a:rect r="r" b="b" t="t" l="l"/>
            <a:pathLst>
              <a:path h="860177" w="860177">
                <a:moveTo>
                  <a:pt x="0" y="0"/>
                </a:moveTo>
                <a:lnTo>
                  <a:pt x="860178" y="0"/>
                </a:lnTo>
                <a:lnTo>
                  <a:pt x="860178" y="860177"/>
                </a:lnTo>
                <a:lnTo>
                  <a:pt x="0" y="860177"/>
                </a:lnTo>
                <a:lnTo>
                  <a:pt x="0" y="0"/>
                </a:lnTo>
                <a:close/>
              </a:path>
            </a:pathLst>
          </a:custGeom>
          <a:blipFill>
            <a:blip r:embed="rId12"/>
            <a:stretch>
              <a:fillRect l="0" t="0" r="0" b="0"/>
            </a:stretch>
          </a:blipFill>
        </p:spPr>
      </p:sp>
      <p:sp>
        <p:nvSpPr>
          <p:cNvPr name="Freeform 14" id="14"/>
          <p:cNvSpPr/>
          <p:nvPr/>
        </p:nvSpPr>
        <p:spPr>
          <a:xfrm flipH="false" flipV="false" rot="0">
            <a:off x="8484745" y="3161701"/>
            <a:ext cx="879227" cy="879227"/>
          </a:xfrm>
          <a:custGeom>
            <a:avLst/>
            <a:gdLst/>
            <a:ahLst/>
            <a:cxnLst/>
            <a:rect r="r" b="b" t="t" l="l"/>
            <a:pathLst>
              <a:path h="879227" w="879227">
                <a:moveTo>
                  <a:pt x="0" y="0"/>
                </a:moveTo>
                <a:lnTo>
                  <a:pt x="879228" y="0"/>
                </a:lnTo>
                <a:lnTo>
                  <a:pt x="879228" y="879227"/>
                </a:lnTo>
                <a:lnTo>
                  <a:pt x="0" y="879227"/>
                </a:lnTo>
                <a:lnTo>
                  <a:pt x="0" y="0"/>
                </a:lnTo>
                <a:close/>
              </a:path>
            </a:pathLst>
          </a:custGeom>
          <a:blipFill>
            <a:blip r:embed="rId13"/>
            <a:stretch>
              <a:fillRect l="0" t="0" r="0" b="0"/>
            </a:stretch>
          </a:blipFill>
        </p:spPr>
      </p:sp>
      <p:sp>
        <p:nvSpPr>
          <p:cNvPr name="Freeform 15" id="15"/>
          <p:cNvSpPr/>
          <p:nvPr/>
        </p:nvSpPr>
        <p:spPr>
          <a:xfrm flipH="false" flipV="false" rot="0">
            <a:off x="7390555" y="3161701"/>
            <a:ext cx="884760" cy="879227"/>
          </a:xfrm>
          <a:custGeom>
            <a:avLst/>
            <a:gdLst/>
            <a:ahLst/>
            <a:cxnLst/>
            <a:rect r="r" b="b" t="t" l="l"/>
            <a:pathLst>
              <a:path h="879227" w="884760">
                <a:moveTo>
                  <a:pt x="0" y="0"/>
                </a:moveTo>
                <a:lnTo>
                  <a:pt x="884760" y="0"/>
                </a:lnTo>
                <a:lnTo>
                  <a:pt x="884760" y="879227"/>
                </a:lnTo>
                <a:lnTo>
                  <a:pt x="0" y="879227"/>
                </a:lnTo>
                <a:lnTo>
                  <a:pt x="0" y="0"/>
                </a:lnTo>
                <a:close/>
              </a:path>
            </a:pathLst>
          </a:custGeom>
          <a:blipFill>
            <a:blip r:embed="rId14"/>
            <a:stretch>
              <a:fillRect l="0" t="0" r="0" b="-629"/>
            </a:stretch>
          </a:blipFill>
        </p:spPr>
      </p:sp>
      <p:sp>
        <p:nvSpPr>
          <p:cNvPr name="Freeform 16" id="16"/>
          <p:cNvSpPr/>
          <p:nvPr/>
        </p:nvSpPr>
        <p:spPr>
          <a:xfrm flipH="false" flipV="false" rot="0">
            <a:off x="6263678" y="3161701"/>
            <a:ext cx="879227" cy="879227"/>
          </a:xfrm>
          <a:custGeom>
            <a:avLst/>
            <a:gdLst/>
            <a:ahLst/>
            <a:cxnLst/>
            <a:rect r="r" b="b" t="t" l="l"/>
            <a:pathLst>
              <a:path h="879227" w="879227">
                <a:moveTo>
                  <a:pt x="0" y="0"/>
                </a:moveTo>
                <a:lnTo>
                  <a:pt x="879227" y="0"/>
                </a:lnTo>
                <a:lnTo>
                  <a:pt x="879227" y="879227"/>
                </a:lnTo>
                <a:lnTo>
                  <a:pt x="0" y="879227"/>
                </a:lnTo>
                <a:lnTo>
                  <a:pt x="0" y="0"/>
                </a:lnTo>
                <a:close/>
              </a:path>
            </a:pathLst>
          </a:custGeom>
          <a:blipFill>
            <a:blip r:embed="rId15"/>
            <a:stretch>
              <a:fillRect l="0" t="0" r="0" b="0"/>
            </a:stretch>
          </a:blipFill>
        </p:spPr>
      </p:sp>
      <p:sp>
        <p:nvSpPr>
          <p:cNvPr name="Freeform 17" id="17"/>
          <p:cNvSpPr/>
          <p:nvPr/>
        </p:nvSpPr>
        <p:spPr>
          <a:xfrm flipH="false" flipV="false" rot="0">
            <a:off x="5117750" y="3161701"/>
            <a:ext cx="879227" cy="879227"/>
          </a:xfrm>
          <a:custGeom>
            <a:avLst/>
            <a:gdLst/>
            <a:ahLst/>
            <a:cxnLst/>
            <a:rect r="r" b="b" t="t" l="l"/>
            <a:pathLst>
              <a:path h="879227" w="879227">
                <a:moveTo>
                  <a:pt x="0" y="0"/>
                </a:moveTo>
                <a:lnTo>
                  <a:pt x="879228" y="0"/>
                </a:lnTo>
                <a:lnTo>
                  <a:pt x="879228" y="879227"/>
                </a:lnTo>
                <a:lnTo>
                  <a:pt x="0" y="879227"/>
                </a:lnTo>
                <a:lnTo>
                  <a:pt x="0" y="0"/>
                </a:lnTo>
                <a:close/>
              </a:path>
            </a:pathLst>
          </a:custGeom>
          <a:blipFill>
            <a:blip r:embed="rId16"/>
            <a:stretch>
              <a:fillRect l="0" t="0" r="0" b="0"/>
            </a:stretch>
          </a:blipFill>
        </p:spPr>
      </p:sp>
      <p:sp>
        <p:nvSpPr>
          <p:cNvPr name="Freeform 18" id="18"/>
          <p:cNvSpPr/>
          <p:nvPr/>
        </p:nvSpPr>
        <p:spPr>
          <a:xfrm flipH="false" flipV="false" rot="0">
            <a:off x="8479332" y="2106353"/>
            <a:ext cx="860177" cy="860177"/>
          </a:xfrm>
          <a:custGeom>
            <a:avLst/>
            <a:gdLst/>
            <a:ahLst/>
            <a:cxnLst/>
            <a:rect r="r" b="b" t="t" l="l"/>
            <a:pathLst>
              <a:path h="860177" w="860177">
                <a:moveTo>
                  <a:pt x="0" y="0"/>
                </a:moveTo>
                <a:lnTo>
                  <a:pt x="860177" y="0"/>
                </a:lnTo>
                <a:lnTo>
                  <a:pt x="860177" y="860177"/>
                </a:lnTo>
                <a:lnTo>
                  <a:pt x="0" y="860177"/>
                </a:lnTo>
                <a:lnTo>
                  <a:pt x="0" y="0"/>
                </a:lnTo>
                <a:close/>
              </a:path>
            </a:pathLst>
          </a:custGeom>
          <a:blipFill>
            <a:blip r:embed="rId17"/>
            <a:stretch>
              <a:fillRect l="0" t="0" r="0" b="0"/>
            </a:stretch>
          </a:blipFill>
        </p:spPr>
      </p:sp>
      <p:sp>
        <p:nvSpPr>
          <p:cNvPr name="Freeform 19" id="19"/>
          <p:cNvSpPr/>
          <p:nvPr/>
        </p:nvSpPr>
        <p:spPr>
          <a:xfrm flipH="false" flipV="false" rot="0">
            <a:off x="7390555" y="2106353"/>
            <a:ext cx="860177" cy="860177"/>
          </a:xfrm>
          <a:custGeom>
            <a:avLst/>
            <a:gdLst/>
            <a:ahLst/>
            <a:cxnLst/>
            <a:rect r="r" b="b" t="t" l="l"/>
            <a:pathLst>
              <a:path h="860177" w="860177">
                <a:moveTo>
                  <a:pt x="0" y="0"/>
                </a:moveTo>
                <a:lnTo>
                  <a:pt x="860177" y="0"/>
                </a:lnTo>
                <a:lnTo>
                  <a:pt x="860177" y="860177"/>
                </a:lnTo>
                <a:lnTo>
                  <a:pt x="0" y="860177"/>
                </a:lnTo>
                <a:lnTo>
                  <a:pt x="0" y="0"/>
                </a:lnTo>
                <a:close/>
              </a:path>
            </a:pathLst>
          </a:custGeom>
          <a:blipFill>
            <a:blip r:embed="rId18"/>
            <a:stretch>
              <a:fillRect l="0" t="0" r="0" b="0"/>
            </a:stretch>
          </a:blipFill>
        </p:spPr>
      </p:sp>
      <p:sp>
        <p:nvSpPr>
          <p:cNvPr name="Freeform 20" id="20"/>
          <p:cNvSpPr/>
          <p:nvPr/>
        </p:nvSpPr>
        <p:spPr>
          <a:xfrm flipH="false" flipV="false" rot="0">
            <a:off x="6263678" y="2106353"/>
            <a:ext cx="860177" cy="860177"/>
          </a:xfrm>
          <a:custGeom>
            <a:avLst/>
            <a:gdLst/>
            <a:ahLst/>
            <a:cxnLst/>
            <a:rect r="r" b="b" t="t" l="l"/>
            <a:pathLst>
              <a:path h="860177" w="860177">
                <a:moveTo>
                  <a:pt x="0" y="0"/>
                </a:moveTo>
                <a:lnTo>
                  <a:pt x="860177" y="0"/>
                </a:lnTo>
                <a:lnTo>
                  <a:pt x="860177" y="860177"/>
                </a:lnTo>
                <a:lnTo>
                  <a:pt x="0" y="860177"/>
                </a:lnTo>
                <a:lnTo>
                  <a:pt x="0" y="0"/>
                </a:lnTo>
                <a:close/>
              </a:path>
            </a:pathLst>
          </a:custGeom>
          <a:blipFill>
            <a:blip r:embed="rId19"/>
            <a:stretch>
              <a:fillRect l="0" t="0" r="0" b="0"/>
            </a:stretch>
          </a:blipFill>
        </p:spPr>
      </p:sp>
      <p:sp>
        <p:nvSpPr>
          <p:cNvPr name="TextBox 21" id="21"/>
          <p:cNvSpPr txBox="true"/>
          <p:nvPr/>
        </p:nvSpPr>
        <p:spPr>
          <a:xfrm rot="0">
            <a:off x="572595" y="6307112"/>
            <a:ext cx="2208266" cy="246974"/>
          </a:xfrm>
          <a:prstGeom prst="rect">
            <a:avLst/>
          </a:prstGeom>
        </p:spPr>
        <p:txBody>
          <a:bodyPr anchor="t" rtlCol="false" tIns="0" lIns="0" bIns="0" rIns="0">
            <a:spAutoFit/>
          </a:bodyPr>
          <a:lstStyle/>
          <a:p>
            <a:pPr algn="l">
              <a:lnSpc>
                <a:spcPts val="1819"/>
              </a:lnSpc>
            </a:pPr>
            <a:r>
              <a:rPr lang="en-US" sz="1299">
                <a:solidFill>
                  <a:srgbClr val="7F7F7F"/>
                </a:solidFill>
                <a:latin typeface="Arial MT Pro"/>
                <a:ea typeface="Arial MT Pro"/>
                <a:cs typeface="Arial MT Pro"/>
                <a:sym typeface="Arial MT Pro"/>
              </a:rPr>
              <a:t>Samsung Innovation Campus</a:t>
            </a:r>
          </a:p>
        </p:txBody>
      </p:sp>
      <p:sp>
        <p:nvSpPr>
          <p:cNvPr name="TextBox 22" id="22"/>
          <p:cNvSpPr txBox="true"/>
          <p:nvPr/>
        </p:nvSpPr>
        <p:spPr>
          <a:xfrm rot="0">
            <a:off x="1849102" y="4241366"/>
            <a:ext cx="1049090" cy="537845"/>
          </a:xfrm>
          <a:prstGeom prst="rect">
            <a:avLst/>
          </a:prstGeom>
        </p:spPr>
        <p:txBody>
          <a:bodyPr anchor="t" rtlCol="false" tIns="0" lIns="0" bIns="0" rIns="0">
            <a:spAutoFit/>
          </a:bodyPr>
          <a:lstStyle/>
          <a:p>
            <a:pPr algn="ctr">
              <a:lnSpc>
                <a:spcPts val="4480"/>
              </a:lnSpc>
            </a:pPr>
            <a:r>
              <a:rPr lang="en-US" sz="3200" b="true">
                <a:solidFill>
                  <a:srgbClr val="FF2828"/>
                </a:solidFill>
                <a:latin typeface="Canva Sans Bold"/>
                <a:ea typeface="Canva Sans Bold"/>
                <a:cs typeface="Canva Sans Bold"/>
                <a:sym typeface="Canva Sans Bold"/>
              </a:rPr>
              <a:t>Fake</a:t>
            </a:r>
          </a:p>
        </p:txBody>
      </p:sp>
      <p:sp>
        <p:nvSpPr>
          <p:cNvPr name="TextBox 23" id="23"/>
          <p:cNvSpPr txBox="true"/>
          <p:nvPr/>
        </p:nvSpPr>
        <p:spPr>
          <a:xfrm rot="0">
            <a:off x="6712940" y="4241366"/>
            <a:ext cx="859929" cy="537845"/>
          </a:xfrm>
          <a:prstGeom prst="rect">
            <a:avLst/>
          </a:prstGeom>
        </p:spPr>
        <p:txBody>
          <a:bodyPr anchor="t" rtlCol="false" tIns="0" lIns="0" bIns="0" rIns="0">
            <a:spAutoFit/>
          </a:bodyPr>
          <a:lstStyle/>
          <a:p>
            <a:pPr algn="ctr">
              <a:lnSpc>
                <a:spcPts val="4480"/>
              </a:lnSpc>
            </a:pPr>
            <a:r>
              <a:rPr lang="en-US" b="true" sz="3200">
                <a:solidFill>
                  <a:srgbClr val="00BF63"/>
                </a:solidFill>
                <a:latin typeface="Canva Sans Bold"/>
                <a:ea typeface="Canva Sans Bold"/>
                <a:cs typeface="Canva Sans Bold"/>
                <a:sym typeface="Canva Sans Bold"/>
              </a:rPr>
              <a:t>Real</a:t>
            </a:r>
          </a:p>
        </p:txBody>
      </p:sp>
      <p:sp>
        <p:nvSpPr>
          <p:cNvPr name="TextBox 24" id="24"/>
          <p:cNvSpPr txBox="true"/>
          <p:nvPr/>
        </p:nvSpPr>
        <p:spPr>
          <a:xfrm rot="0">
            <a:off x="418587" y="363217"/>
            <a:ext cx="1694557" cy="578492"/>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Arial MT Pro"/>
                <a:ea typeface="Arial MT Pro"/>
                <a:cs typeface="Arial MT Pro"/>
                <a:sym typeface="Arial MT Pro"/>
              </a:rPr>
              <a:t>Project 3</a:t>
            </a:r>
          </a:p>
          <a:p>
            <a:pPr algn="l">
              <a:lnSpc>
                <a:spcPts val="2239"/>
              </a:lnSpc>
              <a:spcBef>
                <a:spcPct val="0"/>
              </a:spcBef>
            </a:pPr>
            <a:r>
              <a:rPr lang="en-US" sz="1599">
                <a:solidFill>
                  <a:srgbClr val="FFFFFF"/>
                </a:solidFill>
                <a:latin typeface="Arial MT Pro"/>
                <a:ea typeface="Arial MT Pro"/>
                <a:cs typeface="Arial MT Pro"/>
                <a:sym typeface="Arial MT Pro"/>
              </a:rPr>
              <a:t>Graduation Project</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193EB0"/>
        </a:solidFill>
      </p:bgPr>
    </p:bg>
    <p:spTree>
      <p:nvGrpSpPr>
        <p:cNvPr id="1" name=""/>
        <p:cNvGrpSpPr/>
        <p:nvPr/>
      </p:nvGrpSpPr>
      <p:grpSpPr>
        <a:xfrm>
          <a:off x="0" y="0"/>
          <a:ext cx="0" cy="0"/>
          <a:chOff x="0" y="0"/>
          <a:chExt cx="0" cy="0"/>
        </a:xfrm>
      </p:grpSpPr>
      <p:sp>
        <p:nvSpPr>
          <p:cNvPr name="Freeform 2" id="2"/>
          <p:cNvSpPr/>
          <p:nvPr/>
        </p:nvSpPr>
        <p:spPr>
          <a:xfrm flipH="false" flipV="false" rot="0">
            <a:off x="7929153" y="247012"/>
            <a:ext cx="1600200" cy="523875"/>
          </a:xfrm>
          <a:custGeom>
            <a:avLst/>
            <a:gdLst/>
            <a:ahLst/>
            <a:cxnLst/>
            <a:rect r="r" b="b" t="t" l="l"/>
            <a:pathLst>
              <a:path h="523875" w="1600200">
                <a:moveTo>
                  <a:pt x="0" y="0"/>
                </a:moveTo>
                <a:lnTo>
                  <a:pt x="1600200" y="0"/>
                </a:lnTo>
                <a:lnTo>
                  <a:pt x="1600200" y="523875"/>
                </a:lnTo>
                <a:lnTo>
                  <a:pt x="0" y="523875"/>
                </a:lnTo>
                <a:lnTo>
                  <a:pt x="0" y="0"/>
                </a:lnTo>
                <a:close/>
              </a:path>
            </a:pathLst>
          </a:custGeom>
          <a:blipFill>
            <a:blip r:embed="rId2"/>
            <a:stretch>
              <a:fillRect l="0" t="0" r="0" b="0"/>
            </a:stretch>
          </a:blipFill>
        </p:spPr>
      </p:sp>
      <p:grpSp>
        <p:nvGrpSpPr>
          <p:cNvPr name="Group 3" id="3"/>
          <p:cNvGrpSpPr>
            <a:grpSpLocks noChangeAspect="true"/>
          </p:cNvGrpSpPr>
          <p:nvPr/>
        </p:nvGrpSpPr>
        <p:grpSpPr>
          <a:xfrm rot="0">
            <a:off x="496110" y="403955"/>
            <a:ext cx="1361465" cy="209550"/>
            <a:chOff x="0" y="0"/>
            <a:chExt cx="1361465" cy="209550"/>
          </a:xfrm>
        </p:grpSpPr>
        <p:sp>
          <p:nvSpPr>
            <p:cNvPr name="Freeform 4" id="4"/>
            <p:cNvSpPr/>
            <p:nvPr/>
          </p:nvSpPr>
          <p:spPr>
            <a:xfrm flipH="false" flipV="false" rot="0">
              <a:off x="0" y="0"/>
              <a:ext cx="1361440" cy="209677"/>
            </a:xfrm>
            <a:custGeom>
              <a:avLst/>
              <a:gdLst/>
              <a:ahLst/>
              <a:cxnLst/>
              <a:rect r="r" b="b" t="t" l="l"/>
              <a:pathLst>
                <a:path h="209677" w="1361440">
                  <a:moveTo>
                    <a:pt x="1008507" y="6223"/>
                  </a:moveTo>
                  <a:cubicBezTo>
                    <a:pt x="1008507" y="200152"/>
                    <a:pt x="1008507" y="200152"/>
                    <a:pt x="1008507" y="200152"/>
                  </a:cubicBezTo>
                  <a:lnTo>
                    <a:pt x="1056640" y="200152"/>
                  </a:lnTo>
                  <a:cubicBezTo>
                    <a:pt x="1053465" y="37973"/>
                    <a:pt x="1053465" y="37719"/>
                    <a:pt x="1053465" y="37719"/>
                  </a:cubicBezTo>
                  <a:cubicBezTo>
                    <a:pt x="1102868" y="200152"/>
                    <a:pt x="1102868" y="200152"/>
                    <a:pt x="1102868" y="200152"/>
                  </a:cubicBezTo>
                  <a:lnTo>
                    <a:pt x="1172210" y="200152"/>
                  </a:lnTo>
                  <a:cubicBezTo>
                    <a:pt x="1172210" y="6223"/>
                    <a:pt x="1172210" y="6223"/>
                    <a:pt x="1172210" y="6223"/>
                  </a:cubicBezTo>
                  <a:lnTo>
                    <a:pt x="1124204" y="6223"/>
                  </a:lnTo>
                  <a:lnTo>
                    <a:pt x="1126617" y="163449"/>
                  </a:lnTo>
                  <a:cubicBezTo>
                    <a:pt x="1081151" y="6223"/>
                    <a:pt x="1081151" y="6223"/>
                    <a:pt x="1081151" y="6223"/>
                  </a:cubicBezTo>
                  <a:close/>
                  <a:moveTo>
                    <a:pt x="208153" y="6223"/>
                  </a:moveTo>
                  <a:cubicBezTo>
                    <a:pt x="172466" y="201930"/>
                    <a:pt x="172466" y="201930"/>
                    <a:pt x="172466" y="201930"/>
                  </a:cubicBezTo>
                  <a:lnTo>
                    <a:pt x="224917" y="201930"/>
                  </a:lnTo>
                  <a:cubicBezTo>
                    <a:pt x="251841" y="20701"/>
                    <a:pt x="251841" y="20701"/>
                    <a:pt x="251841" y="20701"/>
                  </a:cubicBezTo>
                  <a:cubicBezTo>
                    <a:pt x="278765" y="201930"/>
                    <a:pt x="278765" y="201930"/>
                    <a:pt x="278765" y="201930"/>
                  </a:cubicBezTo>
                  <a:lnTo>
                    <a:pt x="330581" y="201930"/>
                  </a:lnTo>
                  <a:cubicBezTo>
                    <a:pt x="294894" y="6223"/>
                    <a:pt x="294894" y="6223"/>
                    <a:pt x="294894" y="6223"/>
                  </a:cubicBezTo>
                  <a:close/>
                  <a:moveTo>
                    <a:pt x="373634" y="6223"/>
                  </a:moveTo>
                  <a:cubicBezTo>
                    <a:pt x="369951" y="201930"/>
                    <a:pt x="369951" y="201930"/>
                    <a:pt x="369951" y="201930"/>
                  </a:cubicBezTo>
                  <a:lnTo>
                    <a:pt x="418084" y="201930"/>
                  </a:lnTo>
                  <a:cubicBezTo>
                    <a:pt x="419354" y="20701"/>
                    <a:pt x="419354" y="20701"/>
                    <a:pt x="419354" y="20701"/>
                  </a:cubicBezTo>
                  <a:cubicBezTo>
                    <a:pt x="453009" y="201930"/>
                    <a:pt x="453009" y="201930"/>
                    <a:pt x="453009" y="201930"/>
                  </a:cubicBezTo>
                  <a:lnTo>
                    <a:pt x="502412" y="201930"/>
                  </a:lnTo>
                  <a:cubicBezTo>
                    <a:pt x="536194" y="20701"/>
                    <a:pt x="536194" y="20701"/>
                    <a:pt x="536194" y="20701"/>
                  </a:cubicBezTo>
                  <a:cubicBezTo>
                    <a:pt x="537464" y="201930"/>
                    <a:pt x="537464" y="201930"/>
                    <a:pt x="537464" y="201930"/>
                  </a:cubicBezTo>
                  <a:lnTo>
                    <a:pt x="586105" y="201930"/>
                  </a:lnTo>
                  <a:cubicBezTo>
                    <a:pt x="581787" y="6223"/>
                    <a:pt x="581787" y="6223"/>
                    <a:pt x="581787" y="6223"/>
                  </a:cubicBezTo>
                  <a:lnTo>
                    <a:pt x="502412" y="6223"/>
                  </a:lnTo>
                  <a:cubicBezTo>
                    <a:pt x="478028" y="159258"/>
                    <a:pt x="478028" y="159258"/>
                    <a:pt x="478028" y="159258"/>
                  </a:cubicBezTo>
                  <a:cubicBezTo>
                    <a:pt x="453009" y="6223"/>
                    <a:pt x="453009" y="6223"/>
                    <a:pt x="453009" y="6223"/>
                  </a:cubicBezTo>
                  <a:close/>
                  <a:moveTo>
                    <a:pt x="1292098" y="1143"/>
                  </a:moveTo>
                  <a:cubicBezTo>
                    <a:pt x="1257681" y="1143"/>
                    <a:pt x="1228344" y="13081"/>
                    <a:pt x="1223899" y="49530"/>
                  </a:cubicBezTo>
                  <a:cubicBezTo>
                    <a:pt x="1223264" y="52705"/>
                    <a:pt x="1223264" y="58928"/>
                    <a:pt x="1223264" y="62103"/>
                  </a:cubicBezTo>
                  <a:cubicBezTo>
                    <a:pt x="1223264" y="144272"/>
                    <a:pt x="1223264" y="144272"/>
                    <a:pt x="1223264" y="144272"/>
                  </a:cubicBezTo>
                  <a:cubicBezTo>
                    <a:pt x="1223264" y="148082"/>
                    <a:pt x="1223264" y="151257"/>
                    <a:pt x="1223899" y="157480"/>
                  </a:cubicBezTo>
                  <a:cubicBezTo>
                    <a:pt x="1227074" y="193294"/>
                    <a:pt x="1257681" y="205867"/>
                    <a:pt x="1292098" y="205867"/>
                  </a:cubicBezTo>
                  <a:cubicBezTo>
                    <a:pt x="1327023" y="205867"/>
                    <a:pt x="1357757" y="193294"/>
                    <a:pt x="1360805" y="157480"/>
                  </a:cubicBezTo>
                  <a:cubicBezTo>
                    <a:pt x="1361440" y="151257"/>
                    <a:pt x="1361440" y="148082"/>
                    <a:pt x="1361440" y="144272"/>
                  </a:cubicBezTo>
                  <a:cubicBezTo>
                    <a:pt x="1361440" y="92202"/>
                    <a:pt x="1361440" y="92202"/>
                    <a:pt x="1361440" y="92202"/>
                  </a:cubicBezTo>
                  <a:lnTo>
                    <a:pt x="1292860" y="92202"/>
                  </a:lnTo>
                  <a:cubicBezTo>
                    <a:pt x="1292860" y="120396"/>
                    <a:pt x="1292860" y="120396"/>
                    <a:pt x="1292860" y="120396"/>
                  </a:cubicBezTo>
                  <a:lnTo>
                    <a:pt x="1312926" y="120396"/>
                  </a:lnTo>
                  <a:cubicBezTo>
                    <a:pt x="1312926" y="148590"/>
                    <a:pt x="1312926" y="148590"/>
                    <a:pt x="1312926" y="148590"/>
                  </a:cubicBezTo>
                  <a:cubicBezTo>
                    <a:pt x="1312926" y="151003"/>
                    <a:pt x="1312926" y="154178"/>
                    <a:pt x="1312291" y="156083"/>
                  </a:cubicBezTo>
                  <a:cubicBezTo>
                    <a:pt x="1311656" y="161671"/>
                    <a:pt x="1306703" y="170561"/>
                    <a:pt x="1292225" y="170561"/>
                  </a:cubicBezTo>
                  <a:cubicBezTo>
                    <a:pt x="1277747" y="170561"/>
                    <a:pt x="1273429" y="161798"/>
                    <a:pt x="1272159" y="156083"/>
                  </a:cubicBezTo>
                  <a:cubicBezTo>
                    <a:pt x="1272159" y="154178"/>
                    <a:pt x="1271524" y="151003"/>
                    <a:pt x="1271524" y="148590"/>
                  </a:cubicBezTo>
                  <a:cubicBezTo>
                    <a:pt x="1271524" y="59563"/>
                    <a:pt x="1271524" y="59563"/>
                    <a:pt x="1271524" y="59563"/>
                  </a:cubicBezTo>
                  <a:cubicBezTo>
                    <a:pt x="1271524" y="56388"/>
                    <a:pt x="1272159" y="53340"/>
                    <a:pt x="1272794" y="50165"/>
                  </a:cubicBezTo>
                  <a:cubicBezTo>
                    <a:pt x="1273429" y="45847"/>
                    <a:pt x="1277747" y="36449"/>
                    <a:pt x="1292098" y="36449"/>
                  </a:cubicBezTo>
                  <a:cubicBezTo>
                    <a:pt x="1307084" y="36449"/>
                    <a:pt x="1310894" y="46482"/>
                    <a:pt x="1311402" y="50165"/>
                  </a:cubicBezTo>
                  <a:cubicBezTo>
                    <a:pt x="1312037" y="53340"/>
                    <a:pt x="1312037" y="57658"/>
                    <a:pt x="1312037" y="57658"/>
                  </a:cubicBezTo>
                  <a:cubicBezTo>
                    <a:pt x="1312037" y="68961"/>
                    <a:pt x="1312037" y="68961"/>
                    <a:pt x="1312037" y="68961"/>
                  </a:cubicBezTo>
                  <a:lnTo>
                    <a:pt x="1360678" y="68961"/>
                  </a:lnTo>
                  <a:cubicBezTo>
                    <a:pt x="1360678" y="61976"/>
                    <a:pt x="1360678" y="61976"/>
                    <a:pt x="1360678" y="61976"/>
                  </a:cubicBezTo>
                  <a:cubicBezTo>
                    <a:pt x="1360678" y="61976"/>
                    <a:pt x="1361313" y="55753"/>
                    <a:pt x="1360678" y="49403"/>
                  </a:cubicBezTo>
                  <a:cubicBezTo>
                    <a:pt x="1357122" y="12446"/>
                    <a:pt x="1327023" y="1143"/>
                    <a:pt x="1292098" y="1143"/>
                  </a:cubicBezTo>
                  <a:close/>
                  <a:moveTo>
                    <a:pt x="817880" y="6223"/>
                  </a:moveTo>
                  <a:cubicBezTo>
                    <a:pt x="817880" y="146685"/>
                    <a:pt x="817880" y="146685"/>
                    <a:pt x="817880" y="146685"/>
                  </a:cubicBezTo>
                  <a:cubicBezTo>
                    <a:pt x="817880" y="149860"/>
                    <a:pt x="817880" y="157353"/>
                    <a:pt x="818515" y="159258"/>
                  </a:cubicBezTo>
                  <a:cubicBezTo>
                    <a:pt x="821690" y="195580"/>
                    <a:pt x="850392" y="207645"/>
                    <a:pt x="885952" y="207645"/>
                  </a:cubicBezTo>
                  <a:cubicBezTo>
                    <a:pt x="922147" y="207645"/>
                    <a:pt x="950976" y="195707"/>
                    <a:pt x="954151" y="159258"/>
                  </a:cubicBezTo>
                  <a:cubicBezTo>
                    <a:pt x="954786" y="157353"/>
                    <a:pt x="954786" y="149860"/>
                    <a:pt x="954786" y="146685"/>
                  </a:cubicBezTo>
                  <a:lnTo>
                    <a:pt x="954786" y="6223"/>
                  </a:lnTo>
                  <a:lnTo>
                    <a:pt x="905510" y="6223"/>
                  </a:lnTo>
                  <a:cubicBezTo>
                    <a:pt x="905510" y="151130"/>
                    <a:pt x="905510" y="151130"/>
                    <a:pt x="905510" y="151130"/>
                  </a:cubicBezTo>
                  <a:cubicBezTo>
                    <a:pt x="905510" y="153543"/>
                    <a:pt x="905510" y="156210"/>
                    <a:pt x="904875" y="158623"/>
                  </a:cubicBezTo>
                  <a:cubicBezTo>
                    <a:pt x="904240" y="162941"/>
                    <a:pt x="899922" y="172339"/>
                    <a:pt x="886079" y="172339"/>
                  </a:cubicBezTo>
                  <a:cubicBezTo>
                    <a:pt x="872871" y="172339"/>
                    <a:pt x="868553" y="162941"/>
                    <a:pt x="867918" y="158623"/>
                  </a:cubicBezTo>
                  <a:cubicBezTo>
                    <a:pt x="867283" y="156210"/>
                    <a:pt x="867283" y="153543"/>
                    <a:pt x="867283" y="151130"/>
                  </a:cubicBezTo>
                  <a:cubicBezTo>
                    <a:pt x="867283" y="6223"/>
                    <a:pt x="867283" y="6223"/>
                    <a:pt x="867283" y="6223"/>
                  </a:cubicBezTo>
                  <a:close/>
                  <a:moveTo>
                    <a:pt x="703072" y="1270"/>
                  </a:moveTo>
                  <a:cubicBezTo>
                    <a:pt x="668655" y="1270"/>
                    <a:pt x="641223" y="12573"/>
                    <a:pt x="635635" y="44577"/>
                  </a:cubicBezTo>
                  <a:cubicBezTo>
                    <a:pt x="634365" y="52705"/>
                    <a:pt x="634365" y="60960"/>
                    <a:pt x="636270" y="70358"/>
                  </a:cubicBezTo>
                  <a:cubicBezTo>
                    <a:pt x="645033" y="109855"/>
                    <a:pt x="713232" y="121158"/>
                    <a:pt x="723138" y="146177"/>
                  </a:cubicBezTo>
                  <a:cubicBezTo>
                    <a:pt x="725043" y="151257"/>
                    <a:pt x="724408" y="156845"/>
                    <a:pt x="723773" y="160655"/>
                  </a:cubicBezTo>
                  <a:cubicBezTo>
                    <a:pt x="721868" y="167640"/>
                    <a:pt x="717423" y="173863"/>
                    <a:pt x="704977" y="173863"/>
                  </a:cubicBezTo>
                  <a:cubicBezTo>
                    <a:pt x="692531" y="173863"/>
                    <a:pt x="685673" y="166878"/>
                    <a:pt x="685673" y="156337"/>
                  </a:cubicBezTo>
                  <a:cubicBezTo>
                    <a:pt x="685673" y="137541"/>
                    <a:pt x="685673" y="137541"/>
                    <a:pt x="685673" y="137541"/>
                  </a:cubicBezTo>
                  <a:lnTo>
                    <a:pt x="633730" y="137541"/>
                  </a:lnTo>
                  <a:cubicBezTo>
                    <a:pt x="633730" y="152654"/>
                    <a:pt x="633730" y="152654"/>
                    <a:pt x="633730" y="152654"/>
                  </a:cubicBezTo>
                  <a:cubicBezTo>
                    <a:pt x="633730" y="195961"/>
                    <a:pt x="667512" y="208534"/>
                    <a:pt x="703707" y="208534"/>
                  </a:cubicBezTo>
                  <a:cubicBezTo>
                    <a:pt x="738632" y="208534"/>
                    <a:pt x="767461" y="196596"/>
                    <a:pt x="771906" y="164719"/>
                  </a:cubicBezTo>
                  <a:cubicBezTo>
                    <a:pt x="773811" y="147828"/>
                    <a:pt x="772541" y="137033"/>
                    <a:pt x="771271" y="132715"/>
                  </a:cubicBezTo>
                  <a:cubicBezTo>
                    <a:pt x="763143" y="92583"/>
                    <a:pt x="690626" y="80010"/>
                    <a:pt x="685038" y="57404"/>
                  </a:cubicBezTo>
                  <a:cubicBezTo>
                    <a:pt x="683768" y="53594"/>
                    <a:pt x="684403" y="49911"/>
                    <a:pt x="685038" y="47371"/>
                  </a:cubicBezTo>
                  <a:cubicBezTo>
                    <a:pt x="686308" y="41148"/>
                    <a:pt x="689991" y="34163"/>
                    <a:pt x="702564" y="34163"/>
                  </a:cubicBezTo>
                  <a:cubicBezTo>
                    <a:pt x="713867" y="34163"/>
                    <a:pt x="720090" y="41656"/>
                    <a:pt x="720090" y="51689"/>
                  </a:cubicBezTo>
                  <a:cubicBezTo>
                    <a:pt x="720090" y="64262"/>
                    <a:pt x="720090" y="64262"/>
                    <a:pt x="720090" y="64262"/>
                  </a:cubicBezTo>
                  <a:lnTo>
                    <a:pt x="768223" y="64262"/>
                  </a:lnTo>
                  <a:cubicBezTo>
                    <a:pt x="768223" y="50546"/>
                    <a:pt x="768223" y="50546"/>
                    <a:pt x="768223" y="50546"/>
                  </a:cubicBezTo>
                  <a:cubicBezTo>
                    <a:pt x="767969" y="8128"/>
                    <a:pt x="730504" y="1270"/>
                    <a:pt x="703072" y="1270"/>
                  </a:cubicBezTo>
                  <a:close/>
                  <a:moveTo>
                    <a:pt x="69977" y="0"/>
                  </a:moveTo>
                  <a:cubicBezTo>
                    <a:pt x="35687" y="0"/>
                    <a:pt x="7493" y="11938"/>
                    <a:pt x="2540" y="43815"/>
                  </a:cubicBezTo>
                  <a:cubicBezTo>
                    <a:pt x="635" y="52578"/>
                    <a:pt x="635" y="60198"/>
                    <a:pt x="2540" y="70104"/>
                  </a:cubicBezTo>
                  <a:cubicBezTo>
                    <a:pt x="11303" y="109728"/>
                    <a:pt x="80010" y="121666"/>
                    <a:pt x="90678" y="146685"/>
                  </a:cubicBezTo>
                  <a:cubicBezTo>
                    <a:pt x="92583" y="151003"/>
                    <a:pt x="91948" y="157353"/>
                    <a:pt x="90678" y="161163"/>
                  </a:cubicBezTo>
                  <a:cubicBezTo>
                    <a:pt x="89408" y="167386"/>
                    <a:pt x="85090" y="174371"/>
                    <a:pt x="71882" y="174371"/>
                  </a:cubicBezTo>
                  <a:cubicBezTo>
                    <a:pt x="59436" y="174371"/>
                    <a:pt x="52578" y="167386"/>
                    <a:pt x="52578" y="156845"/>
                  </a:cubicBezTo>
                  <a:cubicBezTo>
                    <a:pt x="51943" y="138049"/>
                    <a:pt x="51943" y="138049"/>
                    <a:pt x="51943" y="138049"/>
                  </a:cubicBezTo>
                  <a:lnTo>
                    <a:pt x="0" y="138049"/>
                  </a:lnTo>
                  <a:cubicBezTo>
                    <a:pt x="0" y="153162"/>
                    <a:pt x="0" y="153162"/>
                    <a:pt x="0" y="153162"/>
                  </a:cubicBezTo>
                  <a:cubicBezTo>
                    <a:pt x="0" y="196342"/>
                    <a:pt x="34163" y="209550"/>
                    <a:pt x="70231" y="209677"/>
                  </a:cubicBezTo>
                  <a:lnTo>
                    <a:pt x="70866" y="209677"/>
                  </a:lnTo>
                  <a:cubicBezTo>
                    <a:pt x="105664" y="209550"/>
                    <a:pt x="134874" y="197612"/>
                    <a:pt x="139192" y="165100"/>
                  </a:cubicBezTo>
                  <a:cubicBezTo>
                    <a:pt x="141732" y="148209"/>
                    <a:pt x="139827" y="136906"/>
                    <a:pt x="139192" y="133096"/>
                  </a:cubicBezTo>
                  <a:cubicBezTo>
                    <a:pt x="131064" y="91694"/>
                    <a:pt x="57277" y="79756"/>
                    <a:pt x="51689" y="57277"/>
                  </a:cubicBezTo>
                  <a:lnTo>
                    <a:pt x="51689" y="57023"/>
                  </a:lnTo>
                  <a:cubicBezTo>
                    <a:pt x="50419" y="52705"/>
                    <a:pt x="51054" y="48895"/>
                    <a:pt x="51054" y="46355"/>
                  </a:cubicBezTo>
                  <a:cubicBezTo>
                    <a:pt x="52324" y="40132"/>
                    <a:pt x="56642" y="33147"/>
                    <a:pt x="69215" y="33147"/>
                  </a:cubicBezTo>
                  <a:cubicBezTo>
                    <a:pt x="80518" y="33147"/>
                    <a:pt x="87376" y="40640"/>
                    <a:pt x="87376" y="51435"/>
                  </a:cubicBezTo>
                  <a:cubicBezTo>
                    <a:pt x="87376" y="63373"/>
                    <a:pt x="87376" y="63373"/>
                    <a:pt x="87376" y="63373"/>
                  </a:cubicBezTo>
                  <a:lnTo>
                    <a:pt x="136017" y="63373"/>
                  </a:lnTo>
                  <a:cubicBezTo>
                    <a:pt x="136017" y="49657"/>
                    <a:pt x="136017" y="49657"/>
                    <a:pt x="136017" y="49657"/>
                  </a:cubicBezTo>
                  <a:cubicBezTo>
                    <a:pt x="136144" y="6985"/>
                    <a:pt x="97536" y="0"/>
                    <a:pt x="69977" y="0"/>
                  </a:cubicBezTo>
                  <a:close/>
                </a:path>
              </a:pathLst>
            </a:custGeom>
            <a:solidFill>
              <a:srgbClr val="FFFFFF"/>
            </a:solidFill>
          </p:spPr>
        </p:sp>
      </p:grpSp>
      <p:sp>
        <p:nvSpPr>
          <p:cNvPr name="Freeform 5" id="5"/>
          <p:cNvSpPr/>
          <p:nvPr/>
        </p:nvSpPr>
        <p:spPr>
          <a:xfrm flipH="false" flipV="false" rot="0">
            <a:off x="970655" y="3414732"/>
            <a:ext cx="4588535" cy="42824"/>
          </a:xfrm>
          <a:custGeom>
            <a:avLst/>
            <a:gdLst/>
            <a:ahLst/>
            <a:cxnLst/>
            <a:rect r="r" b="b" t="t" l="l"/>
            <a:pathLst>
              <a:path h="42824" w="4588535">
                <a:moveTo>
                  <a:pt x="0" y="0"/>
                </a:moveTo>
                <a:lnTo>
                  <a:pt x="4588535" y="0"/>
                </a:lnTo>
                <a:lnTo>
                  <a:pt x="4588535" y="42824"/>
                </a:lnTo>
                <a:lnTo>
                  <a:pt x="0" y="4282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6" id="6"/>
          <p:cNvSpPr txBox="true"/>
          <p:nvPr/>
        </p:nvSpPr>
        <p:spPr>
          <a:xfrm rot="0">
            <a:off x="865899" y="2596410"/>
            <a:ext cx="8335251" cy="840753"/>
          </a:xfrm>
          <a:prstGeom prst="rect">
            <a:avLst/>
          </a:prstGeom>
        </p:spPr>
        <p:txBody>
          <a:bodyPr anchor="t" rtlCol="false" tIns="0" lIns="0" bIns="0" rIns="0">
            <a:spAutoFit/>
          </a:bodyPr>
          <a:lstStyle/>
          <a:p>
            <a:pPr algn="l">
              <a:lnSpc>
                <a:spcPts val="6159"/>
              </a:lnSpc>
            </a:pPr>
            <a:r>
              <a:rPr lang="en-US" b="true" sz="4399">
                <a:solidFill>
                  <a:srgbClr val="FFFFFF"/>
                </a:solidFill>
                <a:latin typeface="Arial MT Pro Bold"/>
                <a:ea typeface="Arial MT Pro Bold"/>
                <a:cs typeface="Arial MT Pro Bold"/>
                <a:sym typeface="Arial MT Pro Bold"/>
              </a:rPr>
              <a:t>Problem Statement </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888655" cy="1197292"/>
            <a:chOff x="0" y="0"/>
            <a:chExt cx="9888652" cy="1197292"/>
          </a:xfrm>
        </p:grpSpPr>
        <p:sp>
          <p:nvSpPr>
            <p:cNvPr name="Freeform 3" id="3"/>
            <p:cNvSpPr/>
            <p:nvPr/>
          </p:nvSpPr>
          <p:spPr>
            <a:xfrm flipH="false" flipV="false" rot="0">
              <a:off x="0" y="0"/>
              <a:ext cx="9888601" cy="1197229"/>
            </a:xfrm>
            <a:custGeom>
              <a:avLst/>
              <a:gdLst/>
              <a:ahLst/>
              <a:cxnLst/>
              <a:rect r="r" b="b" t="t" l="l"/>
              <a:pathLst>
                <a:path h="1197229" w="9888601">
                  <a:moveTo>
                    <a:pt x="0" y="0"/>
                  </a:moveTo>
                  <a:lnTo>
                    <a:pt x="0" y="1197229"/>
                  </a:lnTo>
                  <a:lnTo>
                    <a:pt x="9888601" y="1197229"/>
                  </a:lnTo>
                  <a:lnTo>
                    <a:pt x="9888601" y="0"/>
                  </a:lnTo>
                  <a:close/>
                </a:path>
              </a:pathLst>
            </a:custGeom>
            <a:solidFill>
              <a:srgbClr val="193EB0"/>
            </a:solidFill>
          </p:spPr>
        </p:sp>
      </p:grpSp>
      <p:sp>
        <p:nvSpPr>
          <p:cNvPr name="Freeform 4" id="4"/>
          <p:cNvSpPr/>
          <p:nvPr/>
        </p:nvSpPr>
        <p:spPr>
          <a:xfrm flipH="false" flipV="false" rot="0">
            <a:off x="564909" y="6204680"/>
            <a:ext cx="8443322" cy="48711"/>
          </a:xfrm>
          <a:custGeom>
            <a:avLst/>
            <a:gdLst/>
            <a:ahLst/>
            <a:cxnLst/>
            <a:rect r="r" b="b" t="t" l="l"/>
            <a:pathLst>
              <a:path h="48711" w="8443322">
                <a:moveTo>
                  <a:pt x="0" y="0"/>
                </a:moveTo>
                <a:lnTo>
                  <a:pt x="8443322" y="0"/>
                </a:lnTo>
                <a:lnTo>
                  <a:pt x="8443322" y="48711"/>
                </a:lnTo>
                <a:lnTo>
                  <a:pt x="0" y="4871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5" id="5"/>
          <p:cNvSpPr txBox="true"/>
          <p:nvPr/>
        </p:nvSpPr>
        <p:spPr>
          <a:xfrm rot="0">
            <a:off x="499272" y="2316204"/>
            <a:ext cx="8829572" cy="2261241"/>
          </a:xfrm>
          <a:prstGeom prst="rect">
            <a:avLst/>
          </a:prstGeom>
        </p:spPr>
        <p:txBody>
          <a:bodyPr anchor="t" rtlCol="false" tIns="0" lIns="0" bIns="0" rIns="0">
            <a:spAutoFit/>
          </a:bodyPr>
          <a:lstStyle/>
          <a:p>
            <a:pPr algn="l">
              <a:lnSpc>
                <a:spcPts val="2939"/>
              </a:lnSpc>
            </a:pPr>
            <a:r>
              <a:rPr lang="en-US" sz="2099">
                <a:solidFill>
                  <a:srgbClr val="000000"/>
                </a:solidFill>
                <a:latin typeface="Arial MT Pro"/>
                <a:ea typeface="Arial MT Pro"/>
                <a:cs typeface="Arial MT Pro"/>
                <a:sym typeface="Arial MT Pro"/>
              </a:rPr>
              <a:t>Social media platforms are full of AI-generated faces, bot accounts, and impersonations. </a:t>
            </a:r>
          </a:p>
          <a:p>
            <a:pPr algn="l">
              <a:lnSpc>
                <a:spcPts val="2939"/>
              </a:lnSpc>
            </a:pPr>
            <a:r>
              <a:rPr lang="en-US" sz="2099">
                <a:solidFill>
                  <a:srgbClr val="000000"/>
                </a:solidFill>
                <a:latin typeface="Arial MT Pro"/>
                <a:ea typeface="Arial MT Pro"/>
                <a:cs typeface="Arial MT Pro"/>
                <a:sym typeface="Arial MT Pro"/>
              </a:rPr>
              <a:t>Many fake profiles look realistic, and most users cannot distinguish between real and fabricated accounts.</a:t>
            </a:r>
          </a:p>
          <a:p>
            <a:pPr algn="l">
              <a:lnSpc>
                <a:spcPts val="2939"/>
              </a:lnSpc>
            </a:pPr>
          </a:p>
          <a:p>
            <a:pPr algn="l">
              <a:lnSpc>
                <a:spcPts val="2939"/>
              </a:lnSpc>
              <a:spcBef>
                <a:spcPct val="0"/>
              </a:spcBef>
            </a:pPr>
            <a:r>
              <a:rPr lang="en-US" sz="2099">
                <a:solidFill>
                  <a:srgbClr val="000000"/>
                </a:solidFill>
                <a:latin typeface="Arial MT Pro"/>
                <a:ea typeface="Arial MT Pro"/>
                <a:cs typeface="Arial MT Pro"/>
                <a:sym typeface="Arial MT Pro"/>
              </a:rPr>
              <a:t> </a:t>
            </a:r>
          </a:p>
        </p:txBody>
      </p:sp>
      <p:sp>
        <p:nvSpPr>
          <p:cNvPr name="TextBox 6" id="6"/>
          <p:cNvSpPr txBox="true"/>
          <p:nvPr/>
        </p:nvSpPr>
        <p:spPr>
          <a:xfrm rot="0">
            <a:off x="572595" y="6307112"/>
            <a:ext cx="2208266" cy="246974"/>
          </a:xfrm>
          <a:prstGeom prst="rect">
            <a:avLst/>
          </a:prstGeom>
        </p:spPr>
        <p:txBody>
          <a:bodyPr anchor="t" rtlCol="false" tIns="0" lIns="0" bIns="0" rIns="0">
            <a:spAutoFit/>
          </a:bodyPr>
          <a:lstStyle/>
          <a:p>
            <a:pPr algn="l">
              <a:lnSpc>
                <a:spcPts val="1819"/>
              </a:lnSpc>
            </a:pPr>
            <a:r>
              <a:rPr lang="en-US" sz="1299">
                <a:solidFill>
                  <a:srgbClr val="7F7F7F"/>
                </a:solidFill>
                <a:latin typeface="Arial MT Pro"/>
                <a:ea typeface="Arial MT Pro"/>
                <a:cs typeface="Arial MT Pro"/>
                <a:sym typeface="Arial MT Pro"/>
              </a:rPr>
              <a:t>Samsung Innovation Campus</a:t>
            </a:r>
          </a:p>
        </p:txBody>
      </p:sp>
      <p:sp>
        <p:nvSpPr>
          <p:cNvPr name="TextBox 7" id="7"/>
          <p:cNvSpPr txBox="true"/>
          <p:nvPr/>
        </p:nvSpPr>
        <p:spPr>
          <a:xfrm rot="0">
            <a:off x="499272" y="1418949"/>
            <a:ext cx="9027763" cy="630555"/>
          </a:xfrm>
          <a:prstGeom prst="rect">
            <a:avLst/>
          </a:prstGeom>
        </p:spPr>
        <p:txBody>
          <a:bodyPr anchor="t" rtlCol="false" tIns="0" lIns="0" bIns="0" rIns="0">
            <a:spAutoFit/>
          </a:bodyPr>
          <a:lstStyle/>
          <a:p>
            <a:pPr algn="l">
              <a:lnSpc>
                <a:spcPts val="4620"/>
              </a:lnSpc>
              <a:spcBef>
                <a:spcPct val="0"/>
              </a:spcBef>
            </a:pPr>
            <a:r>
              <a:rPr lang="en-US" b="true" sz="3300">
                <a:solidFill>
                  <a:srgbClr val="000000"/>
                </a:solidFill>
                <a:latin typeface="Arial MT Pro Bold"/>
                <a:ea typeface="Arial MT Pro Bold"/>
                <a:cs typeface="Arial MT Pro Bold"/>
                <a:sym typeface="Arial MT Pro Bold"/>
              </a:rPr>
              <a:t>Problem Statement</a:t>
            </a:r>
          </a:p>
        </p:txBody>
      </p:sp>
      <p:sp>
        <p:nvSpPr>
          <p:cNvPr name="Freeform 8" id="8"/>
          <p:cNvSpPr/>
          <p:nvPr/>
        </p:nvSpPr>
        <p:spPr>
          <a:xfrm flipH="false" flipV="false" rot="0">
            <a:off x="499272" y="2009499"/>
            <a:ext cx="2506161" cy="38100"/>
          </a:xfrm>
          <a:custGeom>
            <a:avLst/>
            <a:gdLst/>
            <a:ahLst/>
            <a:cxnLst/>
            <a:rect r="r" b="b" t="t" l="l"/>
            <a:pathLst>
              <a:path h="38100" w="2506161">
                <a:moveTo>
                  <a:pt x="0" y="0"/>
                </a:moveTo>
                <a:lnTo>
                  <a:pt x="2506161" y="0"/>
                </a:lnTo>
                <a:lnTo>
                  <a:pt x="2506161" y="38100"/>
                </a:lnTo>
                <a:lnTo>
                  <a:pt x="0" y="381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9" id="9"/>
          <p:cNvSpPr txBox="true"/>
          <p:nvPr/>
        </p:nvSpPr>
        <p:spPr>
          <a:xfrm rot="0">
            <a:off x="406332" y="531971"/>
            <a:ext cx="1694557" cy="578492"/>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Arial MT Pro"/>
                <a:ea typeface="Arial MT Pro"/>
                <a:cs typeface="Arial MT Pro"/>
                <a:sym typeface="Arial MT Pro"/>
              </a:rPr>
              <a:t>Project 3</a:t>
            </a:r>
          </a:p>
          <a:p>
            <a:pPr algn="l">
              <a:lnSpc>
                <a:spcPts val="2239"/>
              </a:lnSpc>
              <a:spcBef>
                <a:spcPct val="0"/>
              </a:spcBef>
            </a:pPr>
            <a:r>
              <a:rPr lang="en-US" sz="1599">
                <a:solidFill>
                  <a:srgbClr val="FFFFFF"/>
                </a:solidFill>
                <a:latin typeface="Arial MT Pro"/>
                <a:ea typeface="Arial MT Pro"/>
                <a:cs typeface="Arial MT Pro"/>
                <a:sym typeface="Arial MT Pro"/>
              </a:rPr>
              <a:t>Graduation Project</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DAG53pDOWvI</dc:identifier>
  <dcterms:modified xsi:type="dcterms:W3CDTF">2011-08-01T06:04:30Z</dcterms:modified>
  <cp:revision>1</cp:revision>
  <dc:title>Copy of Delivery Time Prediction System.pdf</dc:title>
</cp:coreProperties>
</file>

<file path=docProps/thumbnail.jpeg>
</file>